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19"/>
  </p:notesMasterIdLst>
  <p:sldIdLst>
    <p:sldId id="256"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Helvetica Neue"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hHv26qfJttmE2ekV09j9k3gABgi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FF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54" autoAdjust="0"/>
  </p:normalViewPr>
  <p:slideViewPr>
    <p:cSldViewPr snapToGrid="0">
      <p:cViewPr varScale="1">
        <p:scale>
          <a:sx n="85" d="100"/>
          <a:sy n="85" d="100"/>
        </p:scale>
        <p:origin x="14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potthestation.nasa.gov/"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www.spacestationexplorers.org/explore/iss/life/" TargetMode="External"/><Relationship Id="rId4" Type="http://schemas.openxmlformats.org/officeDocument/2006/relationships/hyperlink" Target="http://www.spacestationexplorers.org/explore/is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latin typeface="Arial"/>
                <a:ea typeface="Arial"/>
                <a:cs typeface="Arial"/>
                <a:sym typeface="Arial"/>
              </a:rPr>
              <a:t>Right now NASA and space programs around the world are preparing for the next manned missions beyond earth – to the moon, Mars, and beyond </a:t>
            </a:r>
            <a:endParaRPr dirty="0"/>
          </a:p>
        </p:txBody>
      </p:sp>
      <p:sp>
        <p:nvSpPr>
          <p:cNvPr id="178" name="Google Shape;17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a:latin typeface="Arial"/>
                <a:ea typeface="Arial"/>
                <a:cs typeface="Arial"/>
                <a:sym typeface="Arial"/>
              </a:rPr>
              <a:t>However, many questions remain about how the human body and the organisms we bring to space with us – either intentionally as food or unintentionally like our microbiome – will respond to months or even years exposed to microgravity, cosmic radiation, and other environmental conditions in space</a:t>
            </a:r>
            <a:endParaRPr/>
          </a:p>
        </p:txBody>
      </p:sp>
      <p:sp>
        <p:nvSpPr>
          <p:cNvPr id="186" name="Google Shape;1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latin typeface="Arial"/>
                <a:ea typeface="Arial"/>
                <a:cs typeface="Arial"/>
                <a:sym typeface="Arial"/>
              </a:rPr>
              <a:t>Currently the ISS serves as a place where we can begin to answer some of these questions: </a:t>
            </a:r>
            <a:endParaRPr dirty="0">
              <a:latin typeface="Arial"/>
              <a:ea typeface="Arial"/>
              <a:cs typeface="Arial"/>
              <a:sym typeface="Arial"/>
            </a:endParaRPr>
          </a:p>
          <a:p>
            <a:pPr marL="342900" lvl="0" indent="-342900" algn="l" rtl="0">
              <a:spcBef>
                <a:spcPts val="600"/>
              </a:spcBef>
              <a:spcAft>
                <a:spcPts val="0"/>
              </a:spcAft>
              <a:buClr>
                <a:schemeClr val="dk1"/>
              </a:buClr>
              <a:buSzPts val="1200"/>
              <a:buChar char="•"/>
            </a:pPr>
            <a:r>
              <a:rPr lang="en-US" dirty="0">
                <a:latin typeface="Arial"/>
                <a:ea typeface="Arial"/>
                <a:cs typeface="Arial"/>
                <a:sym typeface="Arial"/>
              </a:rPr>
              <a:t>World’s only microgravity facility </a:t>
            </a:r>
            <a:endParaRPr dirty="0">
              <a:latin typeface="Arial"/>
              <a:ea typeface="Arial"/>
              <a:cs typeface="Arial"/>
              <a:sym typeface="Arial"/>
            </a:endParaRPr>
          </a:p>
          <a:p>
            <a:pPr marL="342900" lvl="0" indent="-342900" algn="l" rtl="0">
              <a:spcBef>
                <a:spcPts val="600"/>
              </a:spcBef>
              <a:spcAft>
                <a:spcPts val="0"/>
              </a:spcAft>
              <a:buClr>
                <a:schemeClr val="dk1"/>
              </a:buClr>
              <a:buSzPts val="1200"/>
              <a:buChar char="•"/>
            </a:pPr>
            <a:r>
              <a:rPr lang="en-US" dirty="0">
                <a:latin typeface="Arial"/>
                <a:ea typeface="Arial"/>
                <a:cs typeface="Arial"/>
                <a:sym typeface="Arial"/>
              </a:rPr>
              <a:t>Test bed for deep space exploration</a:t>
            </a:r>
            <a:endParaRPr dirty="0">
              <a:latin typeface="Arial"/>
              <a:ea typeface="Arial"/>
              <a:cs typeface="Arial"/>
              <a:sym typeface="Arial"/>
            </a:endParaRPr>
          </a:p>
          <a:p>
            <a:pPr marL="342900" lvl="0" indent="-342900" algn="l" rtl="0">
              <a:spcBef>
                <a:spcPts val="600"/>
              </a:spcBef>
              <a:spcAft>
                <a:spcPts val="0"/>
              </a:spcAft>
              <a:buClr>
                <a:schemeClr val="dk1"/>
              </a:buClr>
              <a:buSzPts val="1200"/>
              <a:buChar char="•"/>
            </a:pPr>
            <a:r>
              <a:rPr lang="en-US" dirty="0">
                <a:latin typeface="Arial"/>
                <a:ea typeface="Arial"/>
                <a:cs typeface="Arial"/>
                <a:sym typeface="Arial"/>
              </a:rPr>
              <a:t>Continuous human presence in space since 2001</a:t>
            </a:r>
            <a:endParaRPr dirty="0">
              <a:latin typeface="Arial"/>
              <a:ea typeface="Arial"/>
              <a:cs typeface="Arial"/>
              <a:sym typeface="Arial"/>
            </a:endParaRPr>
          </a:p>
          <a:p>
            <a:pPr marL="342900" lvl="0" indent="-342900" algn="l" rtl="0">
              <a:spcBef>
                <a:spcPts val="600"/>
              </a:spcBef>
              <a:spcAft>
                <a:spcPts val="0"/>
              </a:spcAft>
              <a:buClr>
                <a:schemeClr val="dk1"/>
              </a:buClr>
              <a:buSzPts val="1200"/>
              <a:buChar char="•"/>
            </a:pPr>
            <a:r>
              <a:rPr lang="en-US" dirty="0">
                <a:latin typeface="Arial"/>
                <a:ea typeface="Arial"/>
                <a:cs typeface="Arial"/>
                <a:sym typeface="Arial"/>
              </a:rPr>
              <a:t>Can be seen with the naked eye - </a:t>
            </a:r>
            <a:r>
              <a:rPr lang="en-US" u="sng" dirty="0">
                <a:solidFill>
                  <a:srgbClr val="009999"/>
                </a:solidFill>
                <a:latin typeface="Arial"/>
                <a:ea typeface="Arial"/>
                <a:cs typeface="Arial"/>
                <a:sym typeface="Arial"/>
                <a:hlinkClick r:id="rId3">
                  <a:extLst>
                    <a:ext uri="{A12FA001-AC4F-418D-AE19-62706E023703}">
                      <ahyp:hlinkClr xmlns:ahyp="http://schemas.microsoft.com/office/drawing/2018/hyperlinkcolor" val="tx"/>
                    </a:ext>
                  </a:extLst>
                </a:hlinkClick>
              </a:rPr>
              <a:t>https://spotthestation.nasa.gov/</a:t>
            </a:r>
            <a:r>
              <a:rPr lang="en-US" dirty="0">
                <a:latin typeface="Arial"/>
                <a:ea typeface="Arial"/>
                <a:cs typeface="Arial"/>
                <a:sym typeface="Arial"/>
              </a:rPr>
              <a:t> </a:t>
            </a:r>
            <a:endParaRPr dirty="0">
              <a:latin typeface="Arial"/>
              <a:ea typeface="Arial"/>
              <a:cs typeface="Arial"/>
              <a:sym typeface="Arial"/>
            </a:endParaRPr>
          </a:p>
          <a:p>
            <a:pPr marL="0" lvl="0" indent="0" algn="l" rtl="0">
              <a:spcBef>
                <a:spcPts val="360"/>
              </a:spcBef>
              <a:spcAft>
                <a:spcPts val="0"/>
              </a:spcAft>
              <a:buClr>
                <a:schemeClr val="dk1"/>
              </a:buClr>
              <a:buFont typeface="Arial"/>
              <a:buNone/>
            </a:pPr>
            <a:endParaRPr dirty="0">
              <a:latin typeface="Arial"/>
              <a:ea typeface="Arial"/>
              <a:cs typeface="Arial"/>
              <a:sym typeface="Arial"/>
            </a:endParaRPr>
          </a:p>
          <a:p>
            <a:pPr marL="0" lvl="0" indent="0" algn="l" rtl="0">
              <a:spcBef>
                <a:spcPts val="360"/>
              </a:spcBef>
              <a:spcAft>
                <a:spcPts val="0"/>
              </a:spcAft>
              <a:buClr>
                <a:schemeClr val="dk1"/>
              </a:buClr>
              <a:buFont typeface="Arial"/>
              <a:buNone/>
            </a:pPr>
            <a:r>
              <a:rPr lang="en-US" u="sng" dirty="0">
                <a:solidFill>
                  <a:srgbClr val="009999"/>
                </a:solidFill>
                <a:latin typeface="Arial"/>
                <a:ea typeface="Arial"/>
                <a:cs typeface="Arial"/>
                <a:sym typeface="Arial"/>
                <a:hlinkClick r:id="rId4">
                  <a:extLst>
                    <a:ext uri="{A12FA001-AC4F-418D-AE19-62706E023703}">
                      <ahyp:hlinkClr xmlns:ahyp="http://schemas.microsoft.com/office/drawing/2018/hyperlinkcolor" val="tx"/>
                    </a:ext>
                  </a:extLst>
                </a:hlinkClick>
              </a:rPr>
              <a:t>http://www.spacestationexplorers.org/explore/iss/</a:t>
            </a:r>
            <a:r>
              <a:rPr lang="en-US" dirty="0">
                <a:latin typeface="Arial"/>
                <a:ea typeface="Arial"/>
                <a:cs typeface="Arial"/>
                <a:sym typeface="Arial"/>
              </a:rPr>
              <a:t> and </a:t>
            </a:r>
            <a:r>
              <a:rPr lang="en-US" u="sng" dirty="0">
                <a:solidFill>
                  <a:srgbClr val="009999"/>
                </a:solidFill>
                <a:latin typeface="Arial"/>
                <a:ea typeface="Arial"/>
                <a:cs typeface="Arial"/>
                <a:sym typeface="Arial"/>
                <a:hlinkClick r:id="rId5">
                  <a:extLst>
                    <a:ext uri="{A12FA001-AC4F-418D-AE19-62706E023703}">
                      <ahyp:hlinkClr xmlns:ahyp="http://schemas.microsoft.com/office/drawing/2018/hyperlinkcolor" val="tx"/>
                    </a:ext>
                  </a:extLst>
                </a:hlinkClick>
              </a:rPr>
              <a:t>http://www.spacestationexplorers.org/explore/iss/life/</a:t>
            </a:r>
            <a:endParaRPr dirty="0">
              <a:latin typeface="Arial"/>
              <a:ea typeface="Arial"/>
              <a:cs typeface="Arial"/>
              <a:sym typeface="Arial"/>
            </a:endParaRPr>
          </a:p>
        </p:txBody>
      </p:sp>
      <p:sp>
        <p:nvSpPr>
          <p:cNvPr id="209" name="Google Shape;20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7365fe3b1c_1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g17365fe3b1c_1_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Winning proposals span all areas of biology</a:t>
            </a:r>
            <a:endParaRPr dirty="0"/>
          </a:p>
        </p:txBody>
      </p:sp>
      <p:sp>
        <p:nvSpPr>
          <p:cNvPr id="288" name="Google Shape;288;g17365fe3b1c_1_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latin typeface="Arial"/>
                <a:ea typeface="Arial"/>
                <a:cs typeface="Arial"/>
                <a:sym typeface="Arial"/>
              </a:rPr>
              <a:t>Genes in Space challenges middle and high school students to contribute to this growing space research field by proposing a DNA experiment for space. This photo features 2022 contest winner Pristine Onuoha from Chapel Hill, NC, who proposed an experiment that investigates the basis of telomere lengthening observed in astronauts. Her experiment will launch to the ISS in 2023.</a:t>
            </a:r>
            <a:endParaRPr dirty="0"/>
          </a:p>
        </p:txBody>
      </p:sp>
      <p:sp>
        <p:nvSpPr>
          <p:cNvPr id="377" name="Google Shape;37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360"/>
              </a:spcBef>
              <a:spcAft>
                <a:spcPts val="0"/>
              </a:spcAft>
              <a:buClr>
                <a:schemeClr val="dk1"/>
              </a:buClr>
              <a:buFont typeface="Arial"/>
              <a:buNone/>
            </a:pPr>
            <a:r>
              <a:rPr lang="en-US">
                <a:latin typeface="Arial"/>
                <a:ea typeface="Arial"/>
                <a:cs typeface="Arial"/>
                <a:sym typeface="Arial"/>
              </a:rPr>
              <a:t>Challenges – study the effects of cosmic conditions on humans and organisms we bring with us to space, develop ways to keep people healthy in space, bioengineer plants and other organisms to thrive in space conditions, etc. </a:t>
            </a:r>
            <a:endParaRPr>
              <a:latin typeface="Arial"/>
              <a:ea typeface="Arial"/>
              <a:cs typeface="Arial"/>
              <a:sym typeface="Arial"/>
            </a:endParaRPr>
          </a:p>
          <a:p>
            <a:pPr marL="0" lvl="0" indent="0" algn="l" rtl="0">
              <a:spcBef>
                <a:spcPts val="360"/>
              </a:spcBef>
              <a:spcAft>
                <a:spcPts val="0"/>
              </a:spcAft>
              <a:buClr>
                <a:schemeClr val="dk1"/>
              </a:buClr>
              <a:buFont typeface="Arial"/>
              <a:buNone/>
            </a:pPr>
            <a:r>
              <a:rPr lang="en-US">
                <a:latin typeface="Arial"/>
                <a:ea typeface="Arial"/>
                <a:cs typeface="Arial"/>
                <a:sym typeface="Arial"/>
              </a:rPr>
              <a:t>Opportunities – can we do things in space that we cannot do on earth (ex develop new biotech or medicines, study natural selection in a new environment, discover alien life)? </a:t>
            </a:r>
            <a:endParaRPr/>
          </a:p>
        </p:txBody>
      </p:sp>
      <p:sp>
        <p:nvSpPr>
          <p:cNvPr id="386" name="Google Shape;38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endParaRPr/>
          </a:p>
        </p:txBody>
      </p:sp>
      <p:sp>
        <p:nvSpPr>
          <p:cNvPr id="403" name="Google Shape;40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latin typeface="Arial"/>
                <a:ea typeface="Arial"/>
                <a:cs typeface="Arial"/>
                <a:sym typeface="Arial"/>
              </a:rPr>
              <a:t>Some examples of Genes in Space winning hypotheses.</a:t>
            </a:r>
            <a:endParaRPr dirty="0"/>
          </a:p>
        </p:txBody>
      </p:sp>
      <p:sp>
        <p:nvSpPr>
          <p:cNvPr id="415" name="Google Shape;41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31" name="Google Shape;43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Learn more at www.genesinspace.org/toolkit</a:t>
            </a:r>
            <a:endParaRPr dirty="0"/>
          </a:p>
        </p:txBody>
      </p:sp>
      <p:sp>
        <p:nvSpPr>
          <p:cNvPr id="444" name="Google Shape;44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t>The International Space Station is an extremely precious resource – even seasoned researchers don’t typically get to carry out experiments on the ISS. For this reason, it is important that students explain why their experiment can only be carried out aboard the ISS. Learn more about the unique environment aboard the ISS at https://www.boeing.com/space/international-space-station/</a:t>
            </a:r>
            <a:endParaRPr dirty="0"/>
          </a:p>
        </p:txBody>
      </p:sp>
      <p:sp>
        <p:nvSpPr>
          <p:cNvPr id="458" name="Google Shape;45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latin typeface="Arial"/>
                <a:ea typeface="Arial"/>
                <a:cs typeface="Arial"/>
                <a:sym typeface="Arial"/>
              </a:rPr>
              <a:t>Applying to Genes in Space is free and does NOT require you to actually do the experiments. It is an ideas competition. For more details on contest entry, visit genesinspace.org/contest</a:t>
            </a:r>
            <a:endParaRPr dirty="0"/>
          </a:p>
        </p:txBody>
      </p:sp>
      <p:sp>
        <p:nvSpPr>
          <p:cNvPr id="472" name="Google Shape;47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a:latin typeface="Arial"/>
                <a:ea typeface="Arial"/>
                <a:cs typeface="Arial"/>
                <a:sym typeface="Arial"/>
              </a:rPr>
              <a:t> </a:t>
            </a:r>
            <a:endParaRPr/>
          </a:p>
        </p:txBody>
      </p:sp>
      <p:sp>
        <p:nvSpPr>
          <p:cNvPr id="482" name="Google Shape;48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dirty="0"/>
          </a:p>
        </p:txBody>
      </p:sp>
      <p:sp>
        <p:nvSpPr>
          <p:cNvPr id="521" name="Google Shape;52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7"/>
          <p:cNvSpPr>
            <a:spLocks noGrp="1"/>
          </p:cNvSpPr>
          <p:nvPr>
            <p:ph type="pic" idx="2"/>
          </p:nvPr>
        </p:nvSpPr>
        <p:spPr>
          <a:xfrm>
            <a:off x="5183188" y="987425"/>
            <a:ext cx="6172200" cy="4873625"/>
          </a:xfrm>
          <a:prstGeom prst="rect">
            <a:avLst/>
          </a:prstGeom>
          <a:noFill/>
          <a:ln>
            <a:noFill/>
          </a:ln>
        </p:spPr>
      </p:sp>
      <p:sp>
        <p:nvSpPr>
          <p:cNvPr id="68" name="Google Shape;68;p2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84"/>
        <p:cNvGrpSpPr/>
        <p:nvPr/>
      </p:nvGrpSpPr>
      <p:grpSpPr>
        <a:xfrm>
          <a:off x="0" y="0"/>
          <a:ext cx="0" cy="0"/>
          <a:chOff x="0" y="0"/>
          <a:chExt cx="0" cy="0"/>
        </a:xfrm>
      </p:grpSpPr>
      <p:pic>
        <p:nvPicPr>
          <p:cNvPr id="85" name="Google Shape;85;p30"/>
          <p:cNvPicPr preferRelativeResize="0"/>
          <p:nvPr/>
        </p:nvPicPr>
        <p:blipFill rotWithShape="1">
          <a:blip r:embed="rId2">
            <a:alphaModFix/>
          </a:blip>
          <a:srcRect/>
          <a:stretch/>
        </p:blipFill>
        <p:spPr>
          <a:xfrm>
            <a:off x="-90615" y="-62233"/>
            <a:ext cx="12373232" cy="6982466"/>
          </a:xfrm>
          <a:prstGeom prst="rect">
            <a:avLst/>
          </a:prstGeom>
          <a:noFill/>
          <a:ln>
            <a:noFill/>
          </a:ln>
        </p:spPr>
      </p:pic>
      <p:grpSp>
        <p:nvGrpSpPr>
          <p:cNvPr id="86" name="Google Shape;86;p30"/>
          <p:cNvGrpSpPr/>
          <p:nvPr/>
        </p:nvGrpSpPr>
        <p:grpSpPr>
          <a:xfrm>
            <a:off x="379911" y="4318734"/>
            <a:ext cx="11432179" cy="369332"/>
            <a:chOff x="379910" y="4318734"/>
            <a:chExt cx="11432179" cy="369332"/>
          </a:xfrm>
        </p:grpSpPr>
        <p:sp>
          <p:nvSpPr>
            <p:cNvPr id="87" name="Google Shape;87;p30"/>
            <p:cNvSpPr txBox="1"/>
            <p:nvPr/>
          </p:nvSpPr>
          <p:spPr>
            <a:xfrm>
              <a:off x="379910" y="4318734"/>
              <a:ext cx="28942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facebook.com/GenesInSpace</a:t>
              </a:r>
              <a:endParaRPr sz="1800">
                <a:solidFill>
                  <a:schemeClr val="lt1"/>
                </a:solidFill>
                <a:latin typeface="Arial"/>
                <a:ea typeface="Arial"/>
                <a:cs typeface="Arial"/>
                <a:sym typeface="Arial"/>
              </a:endParaRPr>
            </a:p>
          </p:txBody>
        </p:sp>
        <p:sp>
          <p:nvSpPr>
            <p:cNvPr id="88" name="Google Shape;88;p30"/>
            <p:cNvSpPr txBox="1"/>
            <p:nvPr/>
          </p:nvSpPr>
          <p:spPr>
            <a:xfrm>
              <a:off x="4831713" y="4318734"/>
              <a:ext cx="262605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twitter.com/genesinspace</a:t>
              </a:r>
              <a:endParaRPr/>
            </a:p>
          </p:txBody>
        </p:sp>
        <p:sp>
          <p:nvSpPr>
            <p:cNvPr id="89" name="Google Shape;89;p30"/>
            <p:cNvSpPr txBox="1"/>
            <p:nvPr/>
          </p:nvSpPr>
          <p:spPr>
            <a:xfrm>
              <a:off x="9015339" y="4318734"/>
              <a:ext cx="279675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genesinspace@minipcr.com</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g17365fe3b1c_1_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g17365fe3b1c_1_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9" name="Google Shape;99;g17365fe3b1c_1_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g17365fe3b1c_1_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17365fe3b1c_1_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2"/>
        <p:cNvGrpSpPr/>
        <p:nvPr/>
      </p:nvGrpSpPr>
      <p:grpSpPr>
        <a:xfrm>
          <a:off x="0" y="0"/>
          <a:ext cx="0" cy="0"/>
          <a:chOff x="0" y="0"/>
          <a:chExt cx="0" cy="0"/>
        </a:xfrm>
      </p:grpSpPr>
      <p:sp>
        <p:nvSpPr>
          <p:cNvPr id="103" name="Google Shape;103;g17365fe3b1c_1_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g17365fe3b1c_1_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g17365fe3b1c_1_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g17365fe3b1c_1_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g17365fe3b1c_1_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8"/>
        <p:cNvGrpSpPr/>
        <p:nvPr/>
      </p:nvGrpSpPr>
      <p:grpSpPr>
        <a:xfrm>
          <a:off x="0" y="0"/>
          <a:ext cx="0" cy="0"/>
          <a:chOff x="0" y="0"/>
          <a:chExt cx="0" cy="0"/>
        </a:xfrm>
      </p:grpSpPr>
      <p:sp>
        <p:nvSpPr>
          <p:cNvPr id="109" name="Google Shape;109;g17365fe3b1c_1_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g17365fe3b1c_1_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1" name="Google Shape;111;g17365fe3b1c_1_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g17365fe3b1c_1_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g17365fe3b1c_1_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g17365fe3b1c_1_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g17365fe3b1c_1_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g17365fe3b1c_1_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g17365fe3b1c_1_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g17365fe3b1c_1_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g17365fe3b1c_1_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1"/>
        <p:cNvGrpSpPr/>
        <p:nvPr/>
      </p:nvGrpSpPr>
      <p:grpSpPr>
        <a:xfrm>
          <a:off x="0" y="0"/>
          <a:ext cx="0" cy="0"/>
          <a:chOff x="0" y="0"/>
          <a:chExt cx="0" cy="0"/>
        </a:xfrm>
      </p:grpSpPr>
      <p:sp>
        <p:nvSpPr>
          <p:cNvPr id="122" name="Google Shape;122;g17365fe3b1c_1_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17365fe3b1c_1_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g17365fe3b1c_1_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g17365fe3b1c_1_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6" name="Google Shape;126;g17365fe3b1c_1_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g17365fe3b1c_1_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g17365fe3b1c_1_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g17365fe3b1c_1_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0"/>
        <p:cNvGrpSpPr/>
        <p:nvPr/>
      </p:nvGrpSpPr>
      <p:grpSpPr>
        <a:xfrm>
          <a:off x="0" y="0"/>
          <a:ext cx="0" cy="0"/>
          <a:chOff x="0" y="0"/>
          <a:chExt cx="0" cy="0"/>
        </a:xfrm>
      </p:grpSpPr>
      <p:sp>
        <p:nvSpPr>
          <p:cNvPr id="131" name="Google Shape;131;g17365fe3b1c_1_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g17365fe3b1c_1_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g17365fe3b1c_1_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17365fe3b1c_1_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g17365fe3b1c_1_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7" name="Google Shape;137;g17365fe3b1c_1_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8" name="Google Shape;138;g17365fe3b1c_1_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g17365fe3b1c_1_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g17365fe3b1c_1_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17365fe3b1c_1_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g17365fe3b1c_1_51"/>
          <p:cNvSpPr>
            <a:spLocks noGrp="1"/>
          </p:cNvSpPr>
          <p:nvPr>
            <p:ph type="pic" idx="2"/>
          </p:nvPr>
        </p:nvSpPr>
        <p:spPr>
          <a:xfrm>
            <a:off x="5183188" y="987425"/>
            <a:ext cx="6172200" cy="4873625"/>
          </a:xfrm>
          <a:prstGeom prst="rect">
            <a:avLst/>
          </a:prstGeom>
          <a:noFill/>
          <a:ln>
            <a:noFill/>
          </a:ln>
        </p:spPr>
      </p:sp>
      <p:sp>
        <p:nvSpPr>
          <p:cNvPr id="144" name="Google Shape;144;g17365fe3b1c_1_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5" name="Google Shape;145;g17365fe3b1c_1_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g17365fe3b1c_1_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g17365fe3b1c_1_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17365fe3b1c_1_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g17365fe3b1c_1_5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g17365fe3b1c_1_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g17365fe3b1c_1_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g17365fe3b1c_1_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17365fe3b1c_1_6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g17365fe3b1c_1_6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g17365fe3b1c_1_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g17365fe3b1c_1_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g17365fe3b1c_1_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g17365fe3b1c_1_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2" name="Google Shape;92;g17365fe3b1c_1_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g17365fe3b1c_1_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g17365fe3b1c_1_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g17365fe3b1c_1_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35.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notesSlide" Target="../notesSlides/notesSlide5.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7.jp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7.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0.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png"/><Relationship Id="rId4" Type="http://schemas.openxmlformats.org/officeDocument/2006/relationships/image" Target="../media/image39.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6.jpg"/><Relationship Id="rId4" Type="http://schemas.openxmlformats.org/officeDocument/2006/relationships/hyperlink" Target="http://www.genesinspace.or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12"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6.jpg"/><Relationship Id="rId4" Type="http://schemas.openxmlformats.org/officeDocument/2006/relationships/image" Target="../media/image55.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p:nvPr/>
        </p:nvSpPr>
        <p:spPr>
          <a:xfrm>
            <a:off x="635350" y="493523"/>
            <a:ext cx="7858200" cy="1569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i="0" u="none" strike="noStrike" cap="none">
                <a:solidFill>
                  <a:schemeClr val="lt1"/>
                </a:solidFill>
                <a:latin typeface="Helvetica Neue"/>
                <a:ea typeface="Helvetica Neue"/>
                <a:cs typeface="Helvetica Neue"/>
                <a:sym typeface="Helvetica Neue"/>
              </a:rPr>
              <a:t>GENES IN SPACE</a:t>
            </a:r>
            <a:endParaRPr/>
          </a:p>
          <a:p>
            <a:pPr marL="0" marR="0" lvl="0" indent="0" algn="l" rtl="0">
              <a:spcBef>
                <a:spcPts val="0"/>
              </a:spcBef>
              <a:spcAft>
                <a:spcPts val="0"/>
              </a:spcAft>
              <a:buNone/>
            </a:pPr>
            <a:r>
              <a:rPr lang="en-US" sz="6000" b="1">
                <a:solidFill>
                  <a:srgbClr val="FFD634"/>
                </a:solidFill>
                <a:latin typeface="Helvetica Neue"/>
                <a:ea typeface="Helvetica Neue"/>
                <a:cs typeface="Helvetica Neue"/>
                <a:sym typeface="Helvetica Neue"/>
              </a:rPr>
              <a:t>2023</a:t>
            </a:r>
            <a:endParaRPr/>
          </a:p>
        </p:txBody>
      </p:sp>
      <p:pic>
        <p:nvPicPr>
          <p:cNvPr id="165" name="Google Shape;165;p1"/>
          <p:cNvPicPr preferRelativeResize="0"/>
          <p:nvPr/>
        </p:nvPicPr>
        <p:blipFill>
          <a:blip r:embed="rId3">
            <a:alphaModFix/>
          </a:blip>
          <a:stretch>
            <a:fillRect/>
          </a:stretch>
        </p:blipFill>
        <p:spPr>
          <a:xfrm>
            <a:off x="7" y="-1"/>
            <a:ext cx="12191995" cy="6858000"/>
          </a:xfrm>
          <a:prstGeom prst="rect">
            <a:avLst/>
          </a:prstGeom>
          <a:noFill/>
          <a:ln>
            <a:noFill/>
          </a:ln>
        </p:spPr>
      </p:pic>
      <p:sp>
        <p:nvSpPr>
          <p:cNvPr id="167" name="Google Shape;167;p1"/>
          <p:cNvSpPr txBox="1"/>
          <p:nvPr/>
        </p:nvSpPr>
        <p:spPr>
          <a:xfrm>
            <a:off x="93425" y="154825"/>
            <a:ext cx="97770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6000" b="1" dirty="0">
                <a:solidFill>
                  <a:schemeClr val="lt1"/>
                </a:solidFill>
                <a:latin typeface="Calibri"/>
                <a:ea typeface="Calibri"/>
                <a:cs typeface="Calibri"/>
                <a:sym typeface="Calibri"/>
              </a:rPr>
              <a:t>Genes in Space</a:t>
            </a:r>
            <a:endParaRPr sz="6000" b="1" dirty="0">
              <a:solidFill>
                <a:schemeClr val="lt1"/>
              </a:solidFill>
              <a:latin typeface="Calibri"/>
              <a:ea typeface="Calibri"/>
              <a:cs typeface="Calibri"/>
              <a:sym typeface="Calibri"/>
            </a:endParaRPr>
          </a:p>
          <a:p>
            <a:pPr marL="0" lvl="0" indent="0" algn="l" rtl="0">
              <a:spcBef>
                <a:spcPts val="0"/>
              </a:spcBef>
              <a:spcAft>
                <a:spcPts val="0"/>
              </a:spcAft>
              <a:buNone/>
            </a:pPr>
            <a:r>
              <a:rPr lang="en-US" sz="6000" b="1" dirty="0">
                <a:solidFill>
                  <a:srgbClr val="57FF45"/>
                </a:solidFill>
                <a:latin typeface="Calibri"/>
                <a:ea typeface="Calibri"/>
                <a:cs typeface="Calibri"/>
                <a:sym typeface="Calibri"/>
              </a:rPr>
              <a:t>2023</a:t>
            </a:r>
            <a:endParaRPr sz="6000" b="1" dirty="0">
              <a:solidFill>
                <a:srgbClr val="57FF45"/>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68F4EC12-079E-6A23-21F7-525C2C8DFBBE}"/>
              </a:ext>
            </a:extLst>
          </p:cNvPr>
          <p:cNvPicPr>
            <a:picLocks noChangeAspect="1"/>
          </p:cNvPicPr>
          <p:nvPr/>
        </p:nvPicPr>
        <p:blipFill>
          <a:blip r:embed="rId4"/>
          <a:stretch>
            <a:fillRect/>
          </a:stretch>
        </p:blipFill>
        <p:spPr>
          <a:xfrm>
            <a:off x="8493550" y="-952663"/>
            <a:ext cx="4462272" cy="44622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9"/>
        <p:cNvGrpSpPr/>
        <p:nvPr/>
      </p:nvGrpSpPr>
      <p:grpSpPr>
        <a:xfrm>
          <a:off x="0" y="0"/>
          <a:ext cx="0" cy="0"/>
          <a:chOff x="0" y="0"/>
          <a:chExt cx="0" cy="0"/>
        </a:xfrm>
      </p:grpSpPr>
      <p:pic>
        <p:nvPicPr>
          <p:cNvPr id="180" name="Google Shape;180;p3" descr="https://www.nasa.gov/sites/default/files/thumbnails/image/nasa_orion_spacecraft.jpg"/>
          <p:cNvPicPr preferRelativeResize="0"/>
          <p:nvPr/>
        </p:nvPicPr>
        <p:blipFill rotWithShape="1">
          <a:blip r:embed="rId3">
            <a:alphaModFix/>
          </a:blip>
          <a:srcRect/>
          <a:stretch/>
        </p:blipFill>
        <p:spPr>
          <a:xfrm>
            <a:off x="0" y="1194389"/>
            <a:ext cx="10198250" cy="5736516"/>
          </a:xfrm>
          <a:prstGeom prst="rect">
            <a:avLst/>
          </a:prstGeom>
          <a:noFill/>
          <a:ln>
            <a:noFill/>
          </a:ln>
        </p:spPr>
      </p:pic>
      <p:sp>
        <p:nvSpPr>
          <p:cNvPr id="181" name="Google Shape;181;p3"/>
          <p:cNvSpPr txBox="1">
            <a:spLocks noGrp="1"/>
          </p:cNvSpPr>
          <p:nvPr>
            <p:ph type="title"/>
          </p:nvPr>
        </p:nvSpPr>
        <p:spPr>
          <a:xfrm>
            <a:off x="838200" y="18224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A new era in space exploration</a:t>
            </a:r>
            <a:endParaRPr/>
          </a:p>
        </p:txBody>
      </p:sp>
      <p:pic>
        <p:nvPicPr>
          <p:cNvPr id="2" name="Picture 1">
            <a:extLst>
              <a:ext uri="{FF2B5EF4-FFF2-40B4-BE49-F238E27FC236}">
                <a16:creationId xmlns:a16="http://schemas.microsoft.com/office/drawing/2014/main" id="{0828113B-D816-757D-05B2-B9D1261852C3}"/>
              </a:ext>
            </a:extLst>
          </p:cNvPr>
          <p:cNvPicPr>
            <a:picLocks noChangeAspect="1"/>
          </p:cNvPicPr>
          <p:nvPr/>
        </p:nvPicPr>
        <p:blipFill>
          <a:blip r:embed="rId4"/>
          <a:stretch>
            <a:fillRect/>
          </a:stretch>
        </p:blipFill>
        <p:spPr>
          <a:xfrm>
            <a:off x="8493550" y="-952663"/>
            <a:ext cx="4462272" cy="44622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4"/>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189" name="Google Shape;189;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What space biology mystery will</a:t>
            </a:r>
            <a:br>
              <a:rPr lang="en-US" sz="3600" b="1">
                <a:solidFill>
                  <a:schemeClr val="lt1"/>
                </a:solidFill>
                <a:latin typeface="Helvetica Neue"/>
                <a:ea typeface="Helvetica Neue"/>
                <a:cs typeface="Helvetica Neue"/>
                <a:sym typeface="Helvetica Neue"/>
              </a:rPr>
            </a:br>
            <a:r>
              <a:rPr lang="en-US" sz="3600" b="1">
                <a:solidFill>
                  <a:schemeClr val="lt1"/>
                </a:solidFill>
                <a:latin typeface="Helvetica Neue"/>
                <a:ea typeface="Helvetica Neue"/>
                <a:cs typeface="Helvetica Neue"/>
                <a:sym typeface="Helvetica Neue"/>
              </a:rPr>
              <a:t>you solve? </a:t>
            </a:r>
            <a:endParaRPr/>
          </a:p>
        </p:txBody>
      </p:sp>
      <p:grpSp>
        <p:nvGrpSpPr>
          <p:cNvPr id="190" name="Google Shape;190;p4"/>
          <p:cNvGrpSpPr/>
          <p:nvPr/>
        </p:nvGrpSpPr>
        <p:grpSpPr>
          <a:xfrm>
            <a:off x="4456297" y="1875866"/>
            <a:ext cx="3161931" cy="1995657"/>
            <a:chOff x="9622542" y="2286819"/>
            <a:chExt cx="3161931" cy="1995657"/>
          </a:xfrm>
        </p:grpSpPr>
        <p:pic>
          <p:nvPicPr>
            <p:cNvPr id="191" name="Google Shape;191;p4"/>
            <p:cNvPicPr preferRelativeResize="0"/>
            <p:nvPr/>
          </p:nvPicPr>
          <p:blipFill rotWithShape="1">
            <a:blip r:embed="rId4">
              <a:alphaModFix/>
            </a:blip>
            <a:srcRect/>
            <a:stretch/>
          </p:blipFill>
          <p:spPr>
            <a:xfrm>
              <a:off x="10720978" y="2286819"/>
              <a:ext cx="1097375" cy="1201016"/>
            </a:xfrm>
            <a:prstGeom prst="rect">
              <a:avLst/>
            </a:prstGeom>
            <a:noFill/>
            <a:ln>
              <a:noFill/>
            </a:ln>
          </p:spPr>
        </p:pic>
        <p:sp>
          <p:nvSpPr>
            <p:cNvPr id="192" name="Google Shape;192;p4"/>
            <p:cNvSpPr txBox="1"/>
            <p:nvPr/>
          </p:nvSpPr>
          <p:spPr>
            <a:xfrm>
              <a:off x="9622542" y="3266813"/>
              <a:ext cx="3161931"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Helvetica Neue"/>
                  <a:ea typeface="Helvetica Neue"/>
                  <a:cs typeface="Helvetica Neue"/>
                  <a:sym typeface="Helvetica Neue"/>
                </a:rPr>
                <a:t>What microorganisms do astronauts share space with?</a:t>
              </a:r>
              <a:endParaRPr/>
            </a:p>
          </p:txBody>
        </p:sp>
      </p:grpSp>
      <p:grpSp>
        <p:nvGrpSpPr>
          <p:cNvPr id="193" name="Google Shape;193;p4"/>
          <p:cNvGrpSpPr/>
          <p:nvPr/>
        </p:nvGrpSpPr>
        <p:grpSpPr>
          <a:xfrm>
            <a:off x="826590" y="2100910"/>
            <a:ext cx="3161931" cy="1770613"/>
            <a:chOff x="5072744" y="2093024"/>
            <a:chExt cx="3161931" cy="1770613"/>
          </a:xfrm>
        </p:grpSpPr>
        <p:pic>
          <p:nvPicPr>
            <p:cNvPr id="194" name="Google Shape;194;p4"/>
            <p:cNvPicPr preferRelativeResize="0"/>
            <p:nvPr/>
          </p:nvPicPr>
          <p:blipFill rotWithShape="1">
            <a:blip r:embed="rId5">
              <a:alphaModFix/>
            </a:blip>
            <a:srcRect/>
            <a:stretch/>
          </p:blipFill>
          <p:spPr>
            <a:xfrm>
              <a:off x="6273210" y="2093024"/>
              <a:ext cx="920166" cy="930390"/>
            </a:xfrm>
            <a:prstGeom prst="rect">
              <a:avLst/>
            </a:prstGeom>
            <a:noFill/>
            <a:ln>
              <a:noFill/>
            </a:ln>
          </p:spPr>
        </p:pic>
        <p:sp>
          <p:nvSpPr>
            <p:cNvPr id="195" name="Google Shape;195;p4"/>
            <p:cNvSpPr txBox="1"/>
            <p:nvPr/>
          </p:nvSpPr>
          <p:spPr>
            <a:xfrm>
              <a:off x="5072744" y="2847974"/>
              <a:ext cx="3161931"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Helvetica Neue"/>
                  <a:ea typeface="Helvetica Neue"/>
                  <a:cs typeface="Helvetica Neue"/>
                  <a:sym typeface="Helvetica Neue"/>
                </a:rPr>
                <a:t>Can we use the Genes in Space toolkit to detect new life forms?</a:t>
              </a:r>
              <a:endParaRPr/>
            </a:p>
          </p:txBody>
        </p:sp>
      </p:grpSp>
      <p:grpSp>
        <p:nvGrpSpPr>
          <p:cNvPr id="196" name="Google Shape;196;p4"/>
          <p:cNvGrpSpPr/>
          <p:nvPr/>
        </p:nvGrpSpPr>
        <p:grpSpPr>
          <a:xfrm>
            <a:off x="8036541" y="1935840"/>
            <a:ext cx="3409812" cy="1935683"/>
            <a:chOff x="4815841" y="5567002"/>
            <a:chExt cx="3409812" cy="1935683"/>
          </a:xfrm>
        </p:grpSpPr>
        <p:pic>
          <p:nvPicPr>
            <p:cNvPr id="197" name="Google Shape;197;p4"/>
            <p:cNvPicPr preferRelativeResize="0"/>
            <p:nvPr/>
          </p:nvPicPr>
          <p:blipFill rotWithShape="1">
            <a:blip r:embed="rId6">
              <a:alphaModFix/>
            </a:blip>
            <a:srcRect/>
            <a:stretch/>
          </p:blipFill>
          <p:spPr>
            <a:xfrm>
              <a:off x="5866049" y="5567002"/>
              <a:ext cx="1272600" cy="927937"/>
            </a:xfrm>
            <a:prstGeom prst="rect">
              <a:avLst/>
            </a:prstGeom>
            <a:noFill/>
            <a:ln>
              <a:noFill/>
            </a:ln>
          </p:spPr>
        </p:pic>
        <p:sp>
          <p:nvSpPr>
            <p:cNvPr id="198" name="Google Shape;198;p4"/>
            <p:cNvSpPr txBox="1"/>
            <p:nvPr/>
          </p:nvSpPr>
          <p:spPr>
            <a:xfrm>
              <a:off x="4815841" y="6487022"/>
              <a:ext cx="3409812"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Helvetica Neue"/>
                  <a:ea typeface="Helvetica Neue"/>
                  <a:cs typeface="Helvetica Neue"/>
                  <a:sym typeface="Helvetica Neue"/>
                </a:rPr>
                <a:t>What’s the most creative, relevant, and bold question you can ask?</a:t>
              </a:r>
              <a:endParaRPr/>
            </a:p>
          </p:txBody>
        </p:sp>
      </p:grpSp>
      <p:grpSp>
        <p:nvGrpSpPr>
          <p:cNvPr id="199" name="Google Shape;199;p4"/>
          <p:cNvGrpSpPr/>
          <p:nvPr/>
        </p:nvGrpSpPr>
        <p:grpSpPr>
          <a:xfrm>
            <a:off x="2581578" y="3781119"/>
            <a:ext cx="3409812" cy="2057862"/>
            <a:chOff x="609123" y="2745172"/>
            <a:chExt cx="3409812" cy="2057862"/>
          </a:xfrm>
        </p:grpSpPr>
        <p:pic>
          <p:nvPicPr>
            <p:cNvPr id="200" name="Google Shape;200;p4"/>
            <p:cNvPicPr preferRelativeResize="0"/>
            <p:nvPr/>
          </p:nvPicPr>
          <p:blipFill rotWithShape="1">
            <a:blip r:embed="rId7">
              <a:alphaModFix/>
            </a:blip>
            <a:srcRect/>
            <a:stretch/>
          </p:blipFill>
          <p:spPr>
            <a:xfrm>
              <a:off x="1753149" y="2745172"/>
              <a:ext cx="1121761" cy="1201016"/>
            </a:xfrm>
            <a:prstGeom prst="rect">
              <a:avLst/>
            </a:prstGeom>
            <a:noFill/>
            <a:ln>
              <a:noFill/>
            </a:ln>
          </p:spPr>
        </p:pic>
        <p:sp>
          <p:nvSpPr>
            <p:cNvPr id="201" name="Google Shape;201;p4"/>
            <p:cNvSpPr txBox="1"/>
            <p:nvPr/>
          </p:nvSpPr>
          <p:spPr>
            <a:xfrm>
              <a:off x="609123" y="3787371"/>
              <a:ext cx="3409812"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Helvetica Neue"/>
                  <a:ea typeface="Helvetica Neue"/>
                  <a:cs typeface="Helvetica Neue"/>
                  <a:sym typeface="Helvetica Neue"/>
                </a:rPr>
                <a:t>Do molecules behave differently in space than they do on Earth?</a:t>
              </a:r>
              <a:endParaRPr/>
            </a:p>
          </p:txBody>
        </p:sp>
      </p:grpSp>
      <p:grpSp>
        <p:nvGrpSpPr>
          <p:cNvPr id="202" name="Google Shape;202;p4"/>
          <p:cNvGrpSpPr/>
          <p:nvPr/>
        </p:nvGrpSpPr>
        <p:grpSpPr>
          <a:xfrm>
            <a:off x="6277312" y="3197858"/>
            <a:ext cx="3161931" cy="2646383"/>
            <a:chOff x="9973878" y="3296528"/>
            <a:chExt cx="3161931" cy="2646383"/>
          </a:xfrm>
        </p:grpSpPr>
        <p:pic>
          <p:nvPicPr>
            <p:cNvPr id="203" name="Google Shape;203;p4"/>
            <p:cNvPicPr preferRelativeResize="0"/>
            <p:nvPr/>
          </p:nvPicPr>
          <p:blipFill rotWithShape="1">
            <a:blip r:embed="rId8">
              <a:alphaModFix/>
            </a:blip>
            <a:srcRect/>
            <a:stretch/>
          </p:blipFill>
          <p:spPr>
            <a:xfrm>
              <a:off x="10468390" y="3296528"/>
              <a:ext cx="2174738" cy="2275159"/>
            </a:xfrm>
            <a:prstGeom prst="rect">
              <a:avLst/>
            </a:prstGeom>
            <a:noFill/>
            <a:ln>
              <a:noFill/>
            </a:ln>
          </p:spPr>
        </p:pic>
        <p:sp>
          <p:nvSpPr>
            <p:cNvPr id="204" name="Google Shape;204;p4"/>
            <p:cNvSpPr txBox="1"/>
            <p:nvPr/>
          </p:nvSpPr>
          <p:spPr>
            <a:xfrm>
              <a:off x="9973878" y="4927248"/>
              <a:ext cx="3161931"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Helvetica Neue"/>
                  <a:ea typeface="Helvetica Neue"/>
                  <a:cs typeface="Helvetica Neue"/>
                  <a:sym typeface="Helvetica Neue"/>
                </a:rPr>
                <a:t>Are there adaptations that help organisms dwell in microgravity?</a:t>
              </a:r>
              <a:endParaRPr/>
            </a:p>
          </p:txBody>
        </p:sp>
      </p:grpSp>
      <p:pic>
        <p:nvPicPr>
          <p:cNvPr id="2" name="Picture 1">
            <a:extLst>
              <a:ext uri="{FF2B5EF4-FFF2-40B4-BE49-F238E27FC236}">
                <a16:creationId xmlns:a16="http://schemas.microsoft.com/office/drawing/2014/main" id="{4D0B35F0-11D3-1C49-F3DA-A93071E1B867}"/>
              </a:ext>
            </a:extLst>
          </p:cNvPr>
          <p:cNvPicPr>
            <a:picLocks noChangeAspect="1"/>
          </p:cNvPicPr>
          <p:nvPr/>
        </p:nvPicPr>
        <p:blipFill>
          <a:blip r:embed="rId9"/>
          <a:stretch>
            <a:fillRect/>
          </a:stretch>
        </p:blipFill>
        <p:spPr>
          <a:xfrm>
            <a:off x="8493550" y="-952663"/>
            <a:ext cx="4462272" cy="44622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0"/>
        <p:cNvGrpSpPr/>
        <p:nvPr/>
      </p:nvGrpSpPr>
      <p:grpSpPr>
        <a:xfrm>
          <a:off x="0" y="0"/>
          <a:ext cx="0" cy="0"/>
          <a:chOff x="0" y="0"/>
          <a:chExt cx="0" cy="0"/>
        </a:xfrm>
      </p:grpSpPr>
      <p:pic>
        <p:nvPicPr>
          <p:cNvPr id="211" name="Google Shape;211;p5"/>
          <p:cNvPicPr preferRelativeResize="0"/>
          <p:nvPr/>
        </p:nvPicPr>
        <p:blipFill rotWithShape="1">
          <a:blip r:embed="rId3">
            <a:alphaModFix/>
          </a:blip>
          <a:srcRect/>
          <a:stretch/>
        </p:blipFill>
        <p:spPr>
          <a:xfrm>
            <a:off x="3365553" y="984762"/>
            <a:ext cx="8826458" cy="5873243"/>
          </a:xfrm>
          <a:prstGeom prst="rect">
            <a:avLst/>
          </a:prstGeom>
          <a:noFill/>
          <a:ln>
            <a:noFill/>
          </a:ln>
        </p:spPr>
      </p:pic>
      <p:sp>
        <p:nvSpPr>
          <p:cNvPr id="212" name="Google Shape;212;p5"/>
          <p:cNvSpPr txBox="1">
            <a:spLocks noGrp="1"/>
          </p:cNvSpPr>
          <p:nvPr>
            <p:ph type="title"/>
          </p:nvPr>
        </p:nvSpPr>
        <p:spPr>
          <a:xfrm>
            <a:off x="304800" y="-630684"/>
            <a:ext cx="5120640" cy="478599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The grand prize:</a:t>
            </a:r>
            <a:br>
              <a:rPr lang="en-US" sz="3600">
                <a:solidFill>
                  <a:schemeClr val="lt1"/>
                </a:solidFill>
                <a:latin typeface="Helvetica Neue"/>
                <a:ea typeface="Helvetica Neue"/>
                <a:cs typeface="Helvetica Neue"/>
                <a:sym typeface="Helvetica Neue"/>
              </a:rPr>
            </a:br>
            <a:br>
              <a:rPr lang="en-US" sz="3600">
                <a:solidFill>
                  <a:schemeClr val="lt1"/>
                </a:solidFill>
                <a:latin typeface="Helvetica Neue"/>
                <a:ea typeface="Helvetica Neue"/>
                <a:cs typeface="Helvetica Neue"/>
                <a:sym typeface="Helvetica Neue"/>
              </a:rPr>
            </a:br>
            <a:r>
              <a:rPr lang="en-US" sz="3600">
                <a:solidFill>
                  <a:schemeClr val="lt1"/>
                </a:solidFill>
                <a:latin typeface="Helvetica Neue"/>
                <a:ea typeface="Helvetica Neue"/>
                <a:cs typeface="Helvetica Neue"/>
                <a:sym typeface="Helvetica Neue"/>
              </a:rPr>
              <a:t>YOUR experiment on the International Space Station (ISS)!</a:t>
            </a:r>
            <a:endParaRPr/>
          </a:p>
        </p:txBody>
      </p:sp>
      <p:pic>
        <p:nvPicPr>
          <p:cNvPr id="2" name="Picture 1">
            <a:extLst>
              <a:ext uri="{FF2B5EF4-FFF2-40B4-BE49-F238E27FC236}">
                <a16:creationId xmlns:a16="http://schemas.microsoft.com/office/drawing/2014/main" id="{56E806B9-70FD-BDF7-5404-7A6815D99757}"/>
              </a:ext>
            </a:extLst>
          </p:cNvPr>
          <p:cNvPicPr>
            <a:picLocks noChangeAspect="1"/>
          </p:cNvPicPr>
          <p:nvPr/>
        </p:nvPicPr>
        <p:blipFill>
          <a:blip r:embed="rId4"/>
          <a:stretch>
            <a:fillRect/>
          </a:stretch>
        </p:blipFill>
        <p:spPr>
          <a:xfrm>
            <a:off x="8493550" y="-952663"/>
            <a:ext cx="4462272" cy="446227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89"/>
        <p:cNvGrpSpPr/>
        <p:nvPr/>
      </p:nvGrpSpPr>
      <p:grpSpPr>
        <a:xfrm>
          <a:off x="0" y="0"/>
          <a:ext cx="0" cy="0"/>
          <a:chOff x="0" y="0"/>
          <a:chExt cx="0" cy="0"/>
        </a:xfrm>
      </p:grpSpPr>
      <p:pic>
        <p:nvPicPr>
          <p:cNvPr id="290" name="Google Shape;290;g17365fe3b1c_1_70" descr="GIS Slide ppt-04.png"/>
          <p:cNvPicPr preferRelativeResize="0"/>
          <p:nvPr/>
        </p:nvPicPr>
        <p:blipFill rotWithShape="1">
          <a:blip r:embed="rId3">
            <a:alphaModFix/>
          </a:blip>
          <a:srcRect/>
          <a:stretch/>
        </p:blipFill>
        <p:spPr>
          <a:xfrm rot="5400000">
            <a:off x="1985570" y="2500782"/>
            <a:ext cx="831600" cy="533150"/>
          </a:xfrm>
          <a:prstGeom prst="rect">
            <a:avLst/>
          </a:prstGeom>
          <a:noFill/>
          <a:ln>
            <a:noFill/>
          </a:ln>
        </p:spPr>
      </p:pic>
      <p:grpSp>
        <p:nvGrpSpPr>
          <p:cNvPr id="291" name="Google Shape;291;g17365fe3b1c_1_70"/>
          <p:cNvGrpSpPr/>
          <p:nvPr/>
        </p:nvGrpSpPr>
        <p:grpSpPr>
          <a:xfrm>
            <a:off x="8704692" y="169123"/>
            <a:ext cx="3612535" cy="2814204"/>
            <a:chOff x="8704692" y="169123"/>
            <a:chExt cx="3612535" cy="2814204"/>
          </a:xfrm>
        </p:grpSpPr>
        <p:pic>
          <p:nvPicPr>
            <p:cNvPr id="292" name="Google Shape;292;g17365fe3b1c_1_70"/>
            <p:cNvPicPr preferRelativeResize="0"/>
            <p:nvPr/>
          </p:nvPicPr>
          <p:blipFill rotWithShape="1">
            <a:blip r:embed="rId4">
              <a:alphaModFix/>
            </a:blip>
            <a:srcRect/>
            <a:stretch/>
          </p:blipFill>
          <p:spPr>
            <a:xfrm>
              <a:off x="8704692" y="169123"/>
              <a:ext cx="2175317" cy="2175318"/>
            </a:xfrm>
            <a:prstGeom prst="rect">
              <a:avLst/>
            </a:prstGeom>
            <a:noFill/>
            <a:ln>
              <a:noFill/>
            </a:ln>
          </p:spPr>
        </p:pic>
        <p:sp>
          <p:nvSpPr>
            <p:cNvPr id="293" name="Google Shape;293;g17365fe3b1c_1_70"/>
            <p:cNvSpPr txBox="1"/>
            <p:nvPr/>
          </p:nvSpPr>
          <p:spPr>
            <a:xfrm>
              <a:off x="8991821" y="1983500"/>
              <a:ext cx="3325406" cy="21274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SELIN KOCALAR</a:t>
              </a:r>
              <a:endParaRPr sz="900" b="0" i="0" u="none" strike="noStrike" cap="none">
                <a:solidFill>
                  <a:schemeClr val="lt1"/>
                </a:solidFill>
                <a:latin typeface="Helvetica Neue"/>
                <a:ea typeface="Helvetica Neue"/>
                <a:cs typeface="Helvetica Neue"/>
                <a:sym typeface="Helvetica Neue"/>
              </a:endParaRPr>
            </a:p>
          </p:txBody>
        </p:sp>
        <p:sp>
          <p:nvSpPr>
            <p:cNvPr id="294" name="Google Shape;294;g17365fe3b1c_1_70"/>
            <p:cNvSpPr/>
            <p:nvPr/>
          </p:nvSpPr>
          <p:spPr>
            <a:xfrm>
              <a:off x="8991821" y="2311953"/>
              <a:ext cx="287129" cy="52672"/>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95" name="Google Shape;295;g17365fe3b1c_1_70"/>
            <p:cNvSpPr txBox="1"/>
            <p:nvPr/>
          </p:nvSpPr>
          <p:spPr>
            <a:xfrm>
              <a:off x="8991821" y="2557828"/>
              <a:ext cx="1916157" cy="4254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 Monitoring water quality</a:t>
              </a:r>
              <a:endParaRPr sz="900" b="0" i="0" u="none" strike="noStrike" cap="none">
                <a:solidFill>
                  <a:srgbClr val="000000"/>
                </a:solidFill>
                <a:latin typeface="Arial"/>
                <a:ea typeface="Arial"/>
                <a:cs typeface="Arial"/>
                <a:sym typeface="Arial"/>
              </a:endParaRPr>
            </a:p>
          </p:txBody>
        </p:sp>
      </p:grpSp>
      <p:pic>
        <p:nvPicPr>
          <p:cNvPr id="296" name="Google Shape;296;g17365fe3b1c_1_70" descr="GIS Slide ppt-03.png"/>
          <p:cNvPicPr preferRelativeResize="0"/>
          <p:nvPr/>
        </p:nvPicPr>
        <p:blipFill rotWithShape="1">
          <a:blip r:embed="rId5">
            <a:alphaModFix/>
          </a:blip>
          <a:srcRect/>
          <a:stretch/>
        </p:blipFill>
        <p:spPr>
          <a:xfrm>
            <a:off x="188448" y="2570471"/>
            <a:ext cx="831600" cy="1412400"/>
          </a:xfrm>
          <a:prstGeom prst="rect">
            <a:avLst/>
          </a:prstGeom>
          <a:noFill/>
          <a:ln>
            <a:noFill/>
          </a:ln>
        </p:spPr>
      </p:pic>
      <p:grpSp>
        <p:nvGrpSpPr>
          <p:cNvPr id="297" name="Google Shape;297;g17365fe3b1c_1_70"/>
          <p:cNvGrpSpPr/>
          <p:nvPr/>
        </p:nvGrpSpPr>
        <p:grpSpPr>
          <a:xfrm>
            <a:off x="340243" y="227898"/>
            <a:ext cx="3129498" cy="2326525"/>
            <a:chOff x="340243" y="281688"/>
            <a:chExt cx="3129498" cy="2326525"/>
          </a:xfrm>
        </p:grpSpPr>
        <p:sp>
          <p:nvSpPr>
            <p:cNvPr id="298" name="Google Shape;298;g17365fe3b1c_1_70"/>
            <p:cNvSpPr txBox="1"/>
            <p:nvPr/>
          </p:nvSpPr>
          <p:spPr>
            <a:xfrm>
              <a:off x="344655" y="1903773"/>
              <a:ext cx="3125086" cy="1384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ANNA-SOPHIA BOGURAEV</a:t>
              </a:r>
              <a:endParaRPr sz="900" b="0" i="0" u="none" strike="noStrike" cap="none">
                <a:solidFill>
                  <a:schemeClr val="lt1"/>
                </a:solidFill>
                <a:latin typeface="Helvetica Neue"/>
                <a:ea typeface="Helvetica Neue"/>
                <a:cs typeface="Helvetica Neue"/>
                <a:sym typeface="Helvetica Neue"/>
              </a:endParaRPr>
            </a:p>
          </p:txBody>
        </p:sp>
        <p:sp>
          <p:nvSpPr>
            <p:cNvPr id="299" name="Google Shape;299;g17365fe3b1c_1_70"/>
            <p:cNvSpPr/>
            <p:nvPr/>
          </p:nvSpPr>
          <p:spPr>
            <a:xfrm>
              <a:off x="344655" y="2185628"/>
              <a:ext cx="269832" cy="4949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00" name="Google Shape;300;g17365fe3b1c_1_70"/>
            <p:cNvSpPr txBox="1"/>
            <p:nvPr/>
          </p:nvSpPr>
          <p:spPr>
            <a:xfrm>
              <a:off x="340243" y="2331214"/>
              <a:ext cx="3125086"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a:t>
              </a:r>
              <a:r>
                <a:rPr lang="en-US" sz="900" b="0" i="0" u="none" strike="noStrike" cap="none">
                  <a:solidFill>
                    <a:srgbClr val="000000"/>
                  </a:solidFill>
                  <a:latin typeface="Arial"/>
                  <a:ea typeface="Arial"/>
                  <a:cs typeface="Arial"/>
                  <a:sym typeface="Arial"/>
                </a:rPr>
                <a:t> </a:t>
              </a:r>
              <a:r>
                <a:rPr lang="en-US" sz="900" b="0" i="0" u="none" strike="noStrike" cap="none">
                  <a:solidFill>
                    <a:schemeClr val="lt1"/>
                  </a:solidFill>
                  <a:latin typeface="Helvetica Neue"/>
                  <a:ea typeface="Helvetica Neue"/>
                  <a:cs typeface="Helvetica Neue"/>
                  <a:sym typeface="Helvetica Neue"/>
                </a:rPr>
                <a:t>Regulation of </a:t>
              </a:r>
              <a:endParaRPr/>
            </a:p>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Immune function</a:t>
              </a:r>
              <a:endParaRPr sz="900" b="0" i="0" u="none" strike="noStrike" cap="none">
                <a:solidFill>
                  <a:srgbClr val="000000"/>
                </a:solidFill>
                <a:latin typeface="Arial"/>
                <a:ea typeface="Arial"/>
                <a:cs typeface="Arial"/>
                <a:sym typeface="Arial"/>
              </a:endParaRPr>
            </a:p>
          </p:txBody>
        </p:sp>
        <p:pic>
          <p:nvPicPr>
            <p:cNvPr id="301" name="Google Shape;301;g17365fe3b1c_1_70" descr="GIS Slide ppt-13.png"/>
            <p:cNvPicPr preferRelativeResize="0"/>
            <p:nvPr/>
          </p:nvPicPr>
          <p:blipFill rotWithShape="1">
            <a:blip r:embed="rId6">
              <a:alphaModFix/>
            </a:blip>
            <a:srcRect/>
            <a:stretch/>
          </p:blipFill>
          <p:spPr>
            <a:xfrm>
              <a:off x="344655" y="281688"/>
              <a:ext cx="1558131" cy="1570547"/>
            </a:xfrm>
            <a:prstGeom prst="rect">
              <a:avLst/>
            </a:prstGeom>
            <a:noFill/>
            <a:ln>
              <a:noFill/>
            </a:ln>
          </p:spPr>
        </p:pic>
      </p:grpSp>
      <p:pic>
        <p:nvPicPr>
          <p:cNvPr id="302" name="Google Shape;302;g17365fe3b1c_1_70" descr="GIS Slide ppt-06.png"/>
          <p:cNvPicPr preferRelativeResize="0"/>
          <p:nvPr/>
        </p:nvPicPr>
        <p:blipFill rotWithShape="1">
          <a:blip r:embed="rId7">
            <a:alphaModFix/>
          </a:blip>
          <a:srcRect/>
          <a:stretch/>
        </p:blipFill>
        <p:spPr>
          <a:xfrm>
            <a:off x="4774959" y="2995244"/>
            <a:ext cx="831600" cy="1386000"/>
          </a:xfrm>
          <a:prstGeom prst="rect">
            <a:avLst/>
          </a:prstGeom>
          <a:noFill/>
          <a:ln>
            <a:noFill/>
          </a:ln>
        </p:spPr>
      </p:pic>
      <p:grpSp>
        <p:nvGrpSpPr>
          <p:cNvPr id="303" name="Google Shape;303;g17365fe3b1c_1_70"/>
          <p:cNvGrpSpPr/>
          <p:nvPr/>
        </p:nvGrpSpPr>
        <p:grpSpPr>
          <a:xfrm>
            <a:off x="4913057" y="4190112"/>
            <a:ext cx="3213126" cy="2589561"/>
            <a:chOff x="7966347" y="4132141"/>
            <a:chExt cx="2967759" cy="2391813"/>
          </a:xfrm>
        </p:grpSpPr>
        <p:sp>
          <p:nvSpPr>
            <p:cNvPr id="304" name="Google Shape;304;g17365fe3b1c_1_70"/>
            <p:cNvSpPr txBox="1"/>
            <p:nvPr/>
          </p:nvSpPr>
          <p:spPr>
            <a:xfrm>
              <a:off x="8047663" y="5851450"/>
              <a:ext cx="2886443" cy="25584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DAVID LI, REBECCA LI, MICHELLE </a:t>
              </a:r>
              <a:endParaRPr/>
            </a:p>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SUNG &amp; AARTHI VIJAYAKUMAR</a:t>
              </a:r>
              <a:endParaRPr sz="900" b="0" i="0" u="none" strike="noStrike" cap="none">
                <a:solidFill>
                  <a:schemeClr val="lt1"/>
                </a:solidFill>
                <a:latin typeface="Helvetica Neue"/>
                <a:ea typeface="Helvetica Neue"/>
                <a:cs typeface="Helvetica Neue"/>
                <a:sym typeface="Helvetica Neue"/>
              </a:endParaRPr>
            </a:p>
          </p:txBody>
        </p:sp>
        <p:sp>
          <p:nvSpPr>
            <p:cNvPr id="305" name="Google Shape;305;g17365fe3b1c_1_70"/>
            <p:cNvSpPr/>
            <p:nvPr/>
          </p:nvSpPr>
          <p:spPr>
            <a:xfrm>
              <a:off x="8047662" y="6222525"/>
              <a:ext cx="249227" cy="4571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06" name="Google Shape;306;g17365fe3b1c_1_70"/>
            <p:cNvSpPr txBox="1"/>
            <p:nvPr/>
          </p:nvSpPr>
          <p:spPr>
            <a:xfrm>
              <a:off x="8026600" y="6339289"/>
              <a:ext cx="2886442"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 DNA repair</a:t>
              </a:r>
              <a:endParaRPr sz="900" b="0" i="0" u="none" strike="noStrike" cap="none">
                <a:solidFill>
                  <a:srgbClr val="000000"/>
                </a:solidFill>
                <a:latin typeface="Arial"/>
                <a:ea typeface="Arial"/>
                <a:cs typeface="Arial"/>
                <a:sym typeface="Arial"/>
              </a:endParaRPr>
            </a:p>
          </p:txBody>
        </p:sp>
        <p:pic>
          <p:nvPicPr>
            <p:cNvPr id="307" name="Google Shape;307;g17365fe3b1c_1_70" descr="GIS Slide ppt-10.png"/>
            <p:cNvPicPr preferRelativeResize="0"/>
            <p:nvPr/>
          </p:nvPicPr>
          <p:blipFill rotWithShape="1">
            <a:blip r:embed="rId8">
              <a:alphaModFix/>
            </a:blip>
            <a:srcRect/>
            <a:stretch/>
          </p:blipFill>
          <p:spPr>
            <a:xfrm>
              <a:off x="7966347" y="4132141"/>
              <a:ext cx="1655558" cy="1655557"/>
            </a:xfrm>
            <a:prstGeom prst="rect">
              <a:avLst/>
            </a:prstGeom>
            <a:noFill/>
            <a:ln>
              <a:noFill/>
            </a:ln>
          </p:spPr>
        </p:pic>
      </p:grpSp>
      <p:pic>
        <p:nvPicPr>
          <p:cNvPr id="308" name="Google Shape;308;g17365fe3b1c_1_70"/>
          <p:cNvPicPr preferRelativeResize="0"/>
          <p:nvPr/>
        </p:nvPicPr>
        <p:blipFill rotWithShape="1">
          <a:blip r:embed="rId9">
            <a:alphaModFix/>
          </a:blip>
          <a:srcRect/>
          <a:stretch/>
        </p:blipFill>
        <p:spPr>
          <a:xfrm>
            <a:off x="6303796" y="2570867"/>
            <a:ext cx="1062600" cy="1496693"/>
          </a:xfrm>
          <a:prstGeom prst="rect">
            <a:avLst/>
          </a:prstGeom>
          <a:noFill/>
          <a:ln>
            <a:noFill/>
          </a:ln>
        </p:spPr>
      </p:pic>
      <p:grpSp>
        <p:nvGrpSpPr>
          <p:cNvPr id="309" name="Google Shape;309;g17365fe3b1c_1_70"/>
          <p:cNvGrpSpPr/>
          <p:nvPr/>
        </p:nvGrpSpPr>
        <p:grpSpPr>
          <a:xfrm>
            <a:off x="6666075" y="214154"/>
            <a:ext cx="3310090" cy="2729903"/>
            <a:chOff x="7529566" y="124146"/>
            <a:chExt cx="3057319" cy="2521436"/>
          </a:xfrm>
        </p:grpSpPr>
        <p:grpSp>
          <p:nvGrpSpPr>
            <p:cNvPr id="310" name="Google Shape;310;g17365fe3b1c_1_70"/>
            <p:cNvGrpSpPr/>
            <p:nvPr/>
          </p:nvGrpSpPr>
          <p:grpSpPr>
            <a:xfrm>
              <a:off x="7671834" y="1678235"/>
              <a:ext cx="2915051" cy="967347"/>
              <a:chOff x="7954384" y="1600439"/>
              <a:chExt cx="2915051" cy="967347"/>
            </a:xfrm>
          </p:grpSpPr>
          <p:sp>
            <p:nvSpPr>
              <p:cNvPr id="311" name="Google Shape;311;g17365fe3b1c_1_70"/>
              <p:cNvSpPr txBox="1"/>
              <p:nvPr/>
            </p:nvSpPr>
            <p:spPr>
              <a:xfrm>
                <a:off x="7982993" y="1600439"/>
                <a:ext cx="288644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FINSAM SAMSON </a:t>
                </a:r>
                <a:endParaRPr sz="7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&amp; YUJIE WANG</a:t>
                </a:r>
                <a:endParaRPr sz="900" b="0" i="0" u="none" strike="noStrike" cap="none">
                  <a:solidFill>
                    <a:schemeClr val="lt1"/>
                  </a:solidFill>
                  <a:latin typeface="Helvetica Neue"/>
                  <a:ea typeface="Helvetica Neue"/>
                  <a:cs typeface="Helvetica Neue"/>
                  <a:sym typeface="Helvetica Neue"/>
                </a:endParaRPr>
              </a:p>
            </p:txBody>
          </p:sp>
          <p:sp>
            <p:nvSpPr>
              <p:cNvPr id="312" name="Google Shape;312;g17365fe3b1c_1_70"/>
              <p:cNvSpPr/>
              <p:nvPr/>
            </p:nvSpPr>
            <p:spPr>
              <a:xfrm>
                <a:off x="7982993" y="2051094"/>
                <a:ext cx="249227" cy="4571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13" name="Google Shape;313;g17365fe3b1c_1_70"/>
              <p:cNvSpPr txBox="1"/>
              <p:nvPr/>
            </p:nvSpPr>
            <p:spPr>
              <a:xfrm>
                <a:off x="7954384" y="2198454"/>
                <a:ext cx="1663218"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a:t>
                </a:r>
                <a:r>
                  <a:rPr lang="en-US" sz="900" b="0" i="0" u="none" strike="noStrike" cap="none">
                    <a:solidFill>
                      <a:srgbClr val="000000"/>
                    </a:solidFill>
                    <a:latin typeface="Arial"/>
                    <a:ea typeface="Arial"/>
                    <a:cs typeface="Arial"/>
                    <a:sym typeface="Arial"/>
                  </a:rPr>
                  <a:t> </a:t>
                </a:r>
                <a:r>
                  <a:rPr lang="en-US" sz="900" b="0" i="0" u="none" strike="noStrike" cap="none">
                    <a:solidFill>
                      <a:schemeClr val="lt1"/>
                    </a:solidFill>
                    <a:latin typeface="Helvetica Neue"/>
                    <a:ea typeface="Helvetica Neue"/>
                    <a:cs typeface="Helvetica Neue"/>
                    <a:sym typeface="Helvetica Neue"/>
                  </a:rPr>
                  <a:t>Circadian function</a:t>
                </a:r>
                <a:endParaRPr sz="900" b="0" i="0" u="none" strike="noStrike" cap="none">
                  <a:solidFill>
                    <a:srgbClr val="000000"/>
                  </a:solidFill>
                  <a:latin typeface="Arial"/>
                  <a:ea typeface="Arial"/>
                  <a:cs typeface="Arial"/>
                  <a:sym typeface="Arial"/>
                </a:endParaRPr>
              </a:p>
            </p:txBody>
          </p:sp>
        </p:grpSp>
        <p:pic>
          <p:nvPicPr>
            <p:cNvPr id="314" name="Google Shape;314;g17365fe3b1c_1_70"/>
            <p:cNvPicPr preferRelativeResize="0"/>
            <p:nvPr/>
          </p:nvPicPr>
          <p:blipFill rotWithShape="1">
            <a:blip r:embed="rId10">
              <a:alphaModFix/>
            </a:blip>
            <a:srcRect/>
            <a:stretch/>
          </p:blipFill>
          <p:spPr>
            <a:xfrm>
              <a:off x="7529566" y="124146"/>
              <a:ext cx="1512855" cy="1535952"/>
            </a:xfrm>
            <a:prstGeom prst="rect">
              <a:avLst/>
            </a:prstGeom>
            <a:noFill/>
            <a:ln>
              <a:noFill/>
            </a:ln>
          </p:spPr>
        </p:pic>
      </p:grpSp>
      <p:grpSp>
        <p:nvGrpSpPr>
          <p:cNvPr id="315" name="Google Shape;315;g17365fe3b1c_1_70"/>
          <p:cNvGrpSpPr/>
          <p:nvPr/>
        </p:nvGrpSpPr>
        <p:grpSpPr>
          <a:xfrm>
            <a:off x="8063633" y="3014098"/>
            <a:ext cx="851778" cy="1404718"/>
            <a:chOff x="10970236" y="2868105"/>
            <a:chExt cx="786733" cy="1297449"/>
          </a:xfrm>
        </p:grpSpPr>
        <p:pic>
          <p:nvPicPr>
            <p:cNvPr id="316" name="Google Shape;316;g17365fe3b1c_1_70" descr="GIS Slide ppt-06.png"/>
            <p:cNvPicPr preferRelativeResize="0"/>
            <p:nvPr/>
          </p:nvPicPr>
          <p:blipFill rotWithShape="1">
            <a:blip r:embed="rId11">
              <a:alphaModFix/>
            </a:blip>
            <a:srcRect/>
            <a:stretch/>
          </p:blipFill>
          <p:spPr>
            <a:xfrm>
              <a:off x="10980654" y="3387216"/>
              <a:ext cx="768096" cy="778338"/>
            </a:xfrm>
            <a:prstGeom prst="rect">
              <a:avLst/>
            </a:prstGeom>
            <a:noFill/>
            <a:ln>
              <a:noFill/>
            </a:ln>
          </p:spPr>
        </p:pic>
        <p:pic>
          <p:nvPicPr>
            <p:cNvPr id="317" name="Google Shape;317;g17365fe3b1c_1_70" descr="GIS Slide ppt-06.png"/>
            <p:cNvPicPr preferRelativeResize="0"/>
            <p:nvPr/>
          </p:nvPicPr>
          <p:blipFill rotWithShape="1">
            <a:blip r:embed="rId12">
              <a:alphaModFix/>
            </a:blip>
            <a:srcRect/>
            <a:stretch/>
          </p:blipFill>
          <p:spPr>
            <a:xfrm>
              <a:off x="10970236" y="2868105"/>
              <a:ext cx="435776" cy="474599"/>
            </a:xfrm>
            <a:prstGeom prst="rect">
              <a:avLst/>
            </a:prstGeom>
            <a:noFill/>
            <a:ln>
              <a:noFill/>
            </a:ln>
          </p:spPr>
        </p:pic>
        <p:pic>
          <p:nvPicPr>
            <p:cNvPr id="318" name="Google Shape;318;g17365fe3b1c_1_70" descr="GIS Slide ppt-06.png"/>
            <p:cNvPicPr preferRelativeResize="0"/>
            <p:nvPr/>
          </p:nvPicPr>
          <p:blipFill rotWithShape="1">
            <a:blip r:embed="rId12">
              <a:alphaModFix/>
            </a:blip>
            <a:srcRect/>
            <a:stretch/>
          </p:blipFill>
          <p:spPr>
            <a:xfrm>
              <a:off x="11321193" y="2869486"/>
              <a:ext cx="435776" cy="474599"/>
            </a:xfrm>
            <a:prstGeom prst="rect">
              <a:avLst/>
            </a:prstGeom>
            <a:noFill/>
            <a:ln>
              <a:noFill/>
            </a:ln>
          </p:spPr>
        </p:pic>
      </p:grpSp>
      <p:grpSp>
        <p:nvGrpSpPr>
          <p:cNvPr id="319" name="Google Shape;319;g17365fe3b1c_1_70"/>
          <p:cNvGrpSpPr/>
          <p:nvPr/>
        </p:nvGrpSpPr>
        <p:grpSpPr>
          <a:xfrm>
            <a:off x="7282723" y="4345485"/>
            <a:ext cx="2025272" cy="2508930"/>
            <a:chOff x="9446975" y="4452741"/>
            <a:chExt cx="1870614" cy="2317338"/>
          </a:xfrm>
        </p:grpSpPr>
        <p:grpSp>
          <p:nvGrpSpPr>
            <p:cNvPr id="320" name="Google Shape;320;g17365fe3b1c_1_70"/>
            <p:cNvGrpSpPr/>
            <p:nvPr/>
          </p:nvGrpSpPr>
          <p:grpSpPr>
            <a:xfrm>
              <a:off x="9446975" y="4452741"/>
              <a:ext cx="1464584" cy="1416527"/>
              <a:chOff x="9446975" y="4452741"/>
              <a:chExt cx="1464584" cy="1416527"/>
            </a:xfrm>
          </p:grpSpPr>
          <p:pic>
            <p:nvPicPr>
              <p:cNvPr id="321" name="Google Shape;321;g17365fe3b1c_1_70"/>
              <p:cNvPicPr preferRelativeResize="0"/>
              <p:nvPr/>
            </p:nvPicPr>
            <p:blipFill rotWithShape="1">
              <a:blip r:embed="rId13">
                <a:alphaModFix/>
              </a:blip>
              <a:srcRect l="21595" t="14586" r="15539" b="6120"/>
              <a:stretch/>
            </p:blipFill>
            <p:spPr>
              <a:xfrm rot="10800000">
                <a:off x="9508530" y="4518989"/>
                <a:ext cx="1341416" cy="1268955"/>
              </a:xfrm>
              <a:prstGeom prst="ellipse">
                <a:avLst/>
              </a:prstGeom>
              <a:noFill/>
              <a:ln>
                <a:noFill/>
              </a:ln>
            </p:spPr>
          </p:pic>
          <p:sp>
            <p:nvSpPr>
              <p:cNvPr id="322" name="Google Shape;322;g17365fe3b1c_1_70"/>
              <p:cNvSpPr/>
              <p:nvPr/>
            </p:nvSpPr>
            <p:spPr>
              <a:xfrm>
                <a:off x="9446975" y="4452741"/>
                <a:ext cx="1464584" cy="1416527"/>
              </a:xfrm>
              <a:prstGeom prst="ellipse">
                <a:avLst/>
              </a:prstGeom>
              <a:noFill/>
              <a:ln w="19050" cap="flat" cmpd="sng">
                <a:solidFill>
                  <a:schemeClr val="lt1"/>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grpSp>
        <p:sp>
          <p:nvSpPr>
            <p:cNvPr id="323" name="Google Shape;323;g17365fe3b1c_1_70"/>
            <p:cNvSpPr txBox="1"/>
            <p:nvPr/>
          </p:nvSpPr>
          <p:spPr>
            <a:xfrm>
              <a:off x="9528779" y="6127504"/>
              <a:ext cx="1672447"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KRISTOFF</a:t>
              </a:r>
              <a:r>
                <a:rPr lang="en-US" sz="750" b="0" i="0" u="none" strike="noStrike" cap="none">
                  <a:solidFill>
                    <a:srgbClr val="000000"/>
                  </a:solidFill>
                  <a:latin typeface="Arial"/>
                  <a:ea typeface="Arial"/>
                  <a:cs typeface="Arial"/>
                  <a:sym typeface="Arial"/>
                </a:rPr>
                <a:t> </a:t>
              </a:r>
              <a:r>
                <a:rPr lang="en-US" sz="900" b="0" i="0" u="none" strike="noStrike" cap="none">
                  <a:solidFill>
                    <a:schemeClr val="lt1"/>
                  </a:solidFill>
                  <a:latin typeface="Helvetica Neue"/>
                  <a:ea typeface="Helvetica Neue"/>
                  <a:cs typeface="Helvetica Neue"/>
                  <a:sym typeface="Helvetica Neue"/>
                </a:rPr>
                <a:t>MISQUITTA</a:t>
              </a:r>
              <a:endParaRPr sz="900" b="0" i="0" u="none" strike="noStrike" cap="none">
                <a:solidFill>
                  <a:schemeClr val="lt1"/>
                </a:solidFill>
                <a:latin typeface="Helvetica Neue"/>
                <a:ea typeface="Helvetica Neue"/>
                <a:cs typeface="Helvetica Neue"/>
                <a:sym typeface="Helvetica Neue"/>
              </a:endParaRPr>
            </a:p>
          </p:txBody>
        </p:sp>
        <p:sp>
          <p:nvSpPr>
            <p:cNvPr id="324" name="Google Shape;324;g17365fe3b1c_1_70"/>
            <p:cNvSpPr/>
            <p:nvPr/>
          </p:nvSpPr>
          <p:spPr>
            <a:xfrm>
              <a:off x="9528779" y="6427894"/>
              <a:ext cx="249227" cy="4571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25" name="Google Shape;325;g17365fe3b1c_1_70"/>
            <p:cNvSpPr txBox="1"/>
            <p:nvPr/>
          </p:nvSpPr>
          <p:spPr>
            <a:xfrm>
              <a:off x="9534112" y="6585414"/>
              <a:ext cx="1783477"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 Drug metabolism</a:t>
              </a:r>
              <a:endParaRPr sz="900" b="0" i="0" u="none" strike="noStrike" cap="none">
                <a:solidFill>
                  <a:srgbClr val="000000"/>
                </a:solidFill>
                <a:latin typeface="Arial"/>
                <a:ea typeface="Arial"/>
                <a:cs typeface="Arial"/>
                <a:sym typeface="Arial"/>
              </a:endParaRPr>
            </a:p>
          </p:txBody>
        </p:sp>
      </p:grpSp>
      <p:pic>
        <p:nvPicPr>
          <p:cNvPr id="326" name="Google Shape;326;g17365fe3b1c_1_70" descr="GIS Slide ppt-05.png"/>
          <p:cNvPicPr preferRelativeResize="0"/>
          <p:nvPr/>
        </p:nvPicPr>
        <p:blipFill rotWithShape="1">
          <a:blip r:embed="rId14">
            <a:alphaModFix/>
          </a:blip>
          <a:srcRect/>
          <a:stretch/>
        </p:blipFill>
        <p:spPr>
          <a:xfrm>
            <a:off x="3246122" y="2781090"/>
            <a:ext cx="831600" cy="1758546"/>
          </a:xfrm>
          <a:prstGeom prst="rect">
            <a:avLst/>
          </a:prstGeom>
          <a:noFill/>
          <a:ln>
            <a:noFill/>
          </a:ln>
        </p:spPr>
      </p:pic>
      <p:grpSp>
        <p:nvGrpSpPr>
          <p:cNvPr id="327" name="Google Shape;327;g17365fe3b1c_1_70"/>
          <p:cNvGrpSpPr/>
          <p:nvPr/>
        </p:nvGrpSpPr>
        <p:grpSpPr>
          <a:xfrm>
            <a:off x="4245675" y="238014"/>
            <a:ext cx="3293643" cy="2231843"/>
            <a:chOff x="5208274" y="168808"/>
            <a:chExt cx="2999042" cy="2061411"/>
          </a:xfrm>
        </p:grpSpPr>
        <p:sp>
          <p:nvSpPr>
            <p:cNvPr id="328" name="Google Shape;328;g17365fe3b1c_1_70"/>
            <p:cNvSpPr txBox="1"/>
            <p:nvPr/>
          </p:nvSpPr>
          <p:spPr>
            <a:xfrm>
              <a:off x="5320874" y="1728607"/>
              <a:ext cx="288644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LIZA REIZIS</a:t>
              </a:r>
              <a:endParaRPr sz="7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900" b="0" i="0" u="none" strike="noStrike" cap="none">
                <a:solidFill>
                  <a:schemeClr val="lt1"/>
                </a:solidFill>
                <a:latin typeface="Helvetica Neue"/>
                <a:ea typeface="Helvetica Neue"/>
                <a:cs typeface="Helvetica Neue"/>
                <a:sym typeface="Helvetica Neue"/>
              </a:endParaRPr>
            </a:p>
          </p:txBody>
        </p:sp>
        <p:sp>
          <p:nvSpPr>
            <p:cNvPr id="329" name="Google Shape;329;g17365fe3b1c_1_70"/>
            <p:cNvSpPr/>
            <p:nvPr/>
          </p:nvSpPr>
          <p:spPr>
            <a:xfrm>
              <a:off x="5327073" y="1967694"/>
              <a:ext cx="249227" cy="4571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30" name="Google Shape;330;g17365fe3b1c_1_70"/>
            <p:cNvSpPr txBox="1"/>
            <p:nvPr/>
          </p:nvSpPr>
          <p:spPr>
            <a:xfrm>
              <a:off x="5317929" y="2102296"/>
              <a:ext cx="1663218" cy="12792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 Immune cell development</a:t>
              </a:r>
              <a:endParaRPr sz="900" b="0" i="0" u="none" strike="noStrike" cap="none">
                <a:solidFill>
                  <a:srgbClr val="000000"/>
                </a:solidFill>
                <a:latin typeface="Arial"/>
                <a:ea typeface="Arial"/>
                <a:cs typeface="Arial"/>
                <a:sym typeface="Arial"/>
              </a:endParaRPr>
            </a:p>
          </p:txBody>
        </p:sp>
        <p:pic>
          <p:nvPicPr>
            <p:cNvPr id="331" name="Google Shape;331;g17365fe3b1c_1_70" descr="GIS Slide ppt-11.png"/>
            <p:cNvPicPr preferRelativeResize="0"/>
            <p:nvPr/>
          </p:nvPicPr>
          <p:blipFill rotWithShape="1">
            <a:blip r:embed="rId15">
              <a:alphaModFix/>
            </a:blip>
            <a:srcRect/>
            <a:stretch/>
          </p:blipFill>
          <p:spPr>
            <a:xfrm>
              <a:off x="5208274" y="168808"/>
              <a:ext cx="1531783" cy="1471477"/>
            </a:xfrm>
            <a:prstGeom prst="rect">
              <a:avLst/>
            </a:prstGeom>
            <a:noFill/>
            <a:ln>
              <a:noFill/>
            </a:ln>
          </p:spPr>
        </p:pic>
      </p:grpSp>
      <p:grpSp>
        <p:nvGrpSpPr>
          <p:cNvPr id="332" name="Google Shape;332;g17365fe3b1c_1_70"/>
          <p:cNvGrpSpPr/>
          <p:nvPr/>
        </p:nvGrpSpPr>
        <p:grpSpPr>
          <a:xfrm>
            <a:off x="2421856" y="4286236"/>
            <a:ext cx="3237462" cy="2474673"/>
            <a:chOff x="4670237" y="4244225"/>
            <a:chExt cx="2990237" cy="2285696"/>
          </a:xfrm>
        </p:grpSpPr>
        <p:grpSp>
          <p:nvGrpSpPr>
            <p:cNvPr id="333" name="Google Shape;333;g17365fe3b1c_1_70"/>
            <p:cNvGrpSpPr/>
            <p:nvPr/>
          </p:nvGrpSpPr>
          <p:grpSpPr>
            <a:xfrm>
              <a:off x="4774032" y="5966088"/>
              <a:ext cx="2886442" cy="563833"/>
              <a:chOff x="4993478" y="5966087"/>
              <a:chExt cx="2886442" cy="563833"/>
            </a:xfrm>
          </p:grpSpPr>
          <p:sp>
            <p:nvSpPr>
              <p:cNvPr id="334" name="Google Shape;334;g17365fe3b1c_1_70"/>
              <p:cNvSpPr txBox="1"/>
              <p:nvPr/>
            </p:nvSpPr>
            <p:spPr>
              <a:xfrm>
                <a:off x="4993478" y="5966087"/>
                <a:ext cx="2886442"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SOPHIA CHEN</a:t>
                </a:r>
                <a:endParaRPr sz="900" b="0" i="0" u="none" strike="noStrike" cap="none">
                  <a:solidFill>
                    <a:schemeClr val="lt1"/>
                  </a:solidFill>
                  <a:latin typeface="Helvetica Neue"/>
                  <a:ea typeface="Helvetica Neue"/>
                  <a:cs typeface="Helvetica Neue"/>
                  <a:sym typeface="Helvetica Neue"/>
                </a:endParaRPr>
              </a:p>
            </p:txBody>
          </p:sp>
          <p:sp>
            <p:nvSpPr>
              <p:cNvPr id="335" name="Google Shape;335;g17365fe3b1c_1_70"/>
              <p:cNvSpPr/>
              <p:nvPr/>
            </p:nvSpPr>
            <p:spPr>
              <a:xfrm>
                <a:off x="4993478" y="6214704"/>
                <a:ext cx="249227" cy="4571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36" name="Google Shape;336;g17365fe3b1c_1_70"/>
              <p:cNvSpPr txBox="1"/>
              <p:nvPr/>
            </p:nvSpPr>
            <p:spPr>
              <a:xfrm>
                <a:off x="4993478" y="6345255"/>
                <a:ext cx="2886442"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 Genome stability</a:t>
                </a:r>
                <a:endParaRPr sz="900" b="0" i="0" u="none" strike="noStrike" cap="none">
                  <a:solidFill>
                    <a:srgbClr val="000000"/>
                  </a:solidFill>
                  <a:latin typeface="Arial"/>
                  <a:ea typeface="Arial"/>
                  <a:cs typeface="Arial"/>
                  <a:sym typeface="Arial"/>
                </a:endParaRPr>
              </a:p>
            </p:txBody>
          </p:sp>
        </p:grpSp>
        <p:pic>
          <p:nvPicPr>
            <p:cNvPr id="337" name="Google Shape;337;g17365fe3b1c_1_70" descr="GIS Slide ppt-09.png"/>
            <p:cNvPicPr preferRelativeResize="0"/>
            <p:nvPr/>
          </p:nvPicPr>
          <p:blipFill rotWithShape="1">
            <a:blip r:embed="rId16">
              <a:alphaModFix/>
            </a:blip>
            <a:srcRect/>
            <a:stretch/>
          </p:blipFill>
          <p:spPr>
            <a:xfrm>
              <a:off x="4670237" y="4244225"/>
              <a:ext cx="1481328" cy="1524000"/>
            </a:xfrm>
            <a:prstGeom prst="rect">
              <a:avLst/>
            </a:prstGeom>
            <a:noFill/>
            <a:ln>
              <a:noFill/>
            </a:ln>
          </p:spPr>
        </p:pic>
      </p:grpSp>
      <p:pic>
        <p:nvPicPr>
          <p:cNvPr id="338" name="Google Shape;338;g17365fe3b1c_1_70" descr="GIS Slide ppt-05.png"/>
          <p:cNvPicPr preferRelativeResize="0"/>
          <p:nvPr/>
        </p:nvPicPr>
        <p:blipFill rotWithShape="1">
          <a:blip r:embed="rId17">
            <a:alphaModFix/>
          </a:blip>
          <a:srcRect/>
          <a:stretch/>
        </p:blipFill>
        <p:spPr>
          <a:xfrm rot="-5400000">
            <a:off x="3633162" y="2333661"/>
            <a:ext cx="831600" cy="831601"/>
          </a:xfrm>
          <a:prstGeom prst="rect">
            <a:avLst/>
          </a:prstGeom>
          <a:noFill/>
          <a:ln>
            <a:noFill/>
          </a:ln>
        </p:spPr>
      </p:pic>
      <p:pic>
        <p:nvPicPr>
          <p:cNvPr id="339" name="Google Shape;339;g17365fe3b1c_1_70" descr="GIS Slide ppt-05.png"/>
          <p:cNvPicPr preferRelativeResize="0"/>
          <p:nvPr/>
        </p:nvPicPr>
        <p:blipFill rotWithShape="1">
          <a:blip r:embed="rId18">
            <a:alphaModFix/>
          </a:blip>
          <a:srcRect b="-1329"/>
          <a:stretch/>
        </p:blipFill>
        <p:spPr>
          <a:xfrm rot="10800000">
            <a:off x="2217508" y="2482299"/>
            <a:ext cx="831600" cy="288502"/>
          </a:xfrm>
          <a:prstGeom prst="rect">
            <a:avLst/>
          </a:prstGeom>
          <a:noFill/>
          <a:ln>
            <a:noFill/>
          </a:ln>
        </p:spPr>
      </p:pic>
      <p:pic>
        <p:nvPicPr>
          <p:cNvPr id="340" name="Google Shape;340;g17365fe3b1c_1_70" descr="GIS Slide ppt-04.png"/>
          <p:cNvPicPr preferRelativeResize="0"/>
          <p:nvPr/>
        </p:nvPicPr>
        <p:blipFill rotWithShape="1">
          <a:blip r:embed="rId19">
            <a:alphaModFix/>
          </a:blip>
          <a:srcRect/>
          <a:stretch/>
        </p:blipFill>
        <p:spPr>
          <a:xfrm>
            <a:off x="1717285" y="2775782"/>
            <a:ext cx="831600" cy="1717641"/>
          </a:xfrm>
          <a:prstGeom prst="rect">
            <a:avLst/>
          </a:prstGeom>
          <a:noFill/>
          <a:ln>
            <a:noFill/>
          </a:ln>
        </p:spPr>
      </p:pic>
      <p:grpSp>
        <p:nvGrpSpPr>
          <p:cNvPr id="341" name="Google Shape;341;g17365fe3b1c_1_70"/>
          <p:cNvGrpSpPr/>
          <p:nvPr/>
        </p:nvGrpSpPr>
        <p:grpSpPr>
          <a:xfrm>
            <a:off x="2386279" y="303560"/>
            <a:ext cx="3169212" cy="2234876"/>
            <a:chOff x="2386279" y="303560"/>
            <a:chExt cx="3169212" cy="2234876"/>
          </a:xfrm>
        </p:grpSpPr>
        <p:sp>
          <p:nvSpPr>
            <p:cNvPr id="342" name="Google Shape;342;g17365fe3b1c_1_70"/>
            <p:cNvSpPr txBox="1"/>
            <p:nvPr/>
          </p:nvSpPr>
          <p:spPr>
            <a:xfrm>
              <a:off x="2430406" y="1903773"/>
              <a:ext cx="3125085" cy="1999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ALIA AL MANSOORI</a:t>
              </a:r>
              <a:endParaRPr sz="750" b="0" i="0" u="none" strike="noStrike" cap="none">
                <a:solidFill>
                  <a:srgbClr val="000000"/>
                </a:solidFill>
                <a:latin typeface="Helvetica Neue"/>
                <a:ea typeface="Helvetica Neue"/>
                <a:cs typeface="Helvetica Neue"/>
                <a:sym typeface="Helvetica Neue"/>
              </a:endParaRPr>
            </a:p>
          </p:txBody>
        </p:sp>
        <p:sp>
          <p:nvSpPr>
            <p:cNvPr id="343" name="Google Shape;343;g17365fe3b1c_1_70"/>
            <p:cNvSpPr/>
            <p:nvPr/>
          </p:nvSpPr>
          <p:spPr>
            <a:xfrm>
              <a:off x="2430406" y="2183143"/>
              <a:ext cx="269832" cy="4949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344" name="Google Shape;344;g17365fe3b1c_1_70"/>
            <p:cNvSpPr txBox="1"/>
            <p:nvPr/>
          </p:nvSpPr>
          <p:spPr>
            <a:xfrm>
              <a:off x="2410124" y="2338503"/>
              <a:ext cx="3125085" cy="1999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a:t>
              </a:r>
              <a:r>
                <a:rPr lang="en-US" sz="900" b="0" i="0" u="none" strike="noStrike" cap="none">
                  <a:solidFill>
                    <a:srgbClr val="000000"/>
                  </a:solidFill>
                  <a:latin typeface="Helvetica Neue"/>
                  <a:ea typeface="Helvetica Neue"/>
                  <a:cs typeface="Helvetica Neue"/>
                  <a:sym typeface="Helvetica Neue"/>
                </a:rPr>
                <a:t> </a:t>
              </a:r>
              <a:r>
                <a:rPr lang="en-US" sz="900" b="0" i="0" u="none" strike="noStrike" cap="none">
                  <a:solidFill>
                    <a:schemeClr val="lt1"/>
                  </a:solidFill>
                  <a:latin typeface="Helvetica Neue"/>
                  <a:ea typeface="Helvetica Neue"/>
                  <a:cs typeface="Helvetica Neue"/>
                  <a:sym typeface="Helvetica Neue"/>
                </a:rPr>
                <a:t>Regulation of cell death</a:t>
              </a:r>
              <a:endParaRPr sz="900" b="0" i="0" u="none" strike="noStrike" cap="none">
                <a:solidFill>
                  <a:srgbClr val="000000"/>
                </a:solidFill>
                <a:latin typeface="Helvetica Neue"/>
                <a:ea typeface="Helvetica Neue"/>
                <a:cs typeface="Helvetica Neue"/>
                <a:sym typeface="Helvetica Neue"/>
              </a:endParaRPr>
            </a:p>
          </p:txBody>
        </p:sp>
        <p:pic>
          <p:nvPicPr>
            <p:cNvPr id="345" name="Google Shape;345;g17365fe3b1c_1_70" descr="GIS Slide ppt-12.png"/>
            <p:cNvPicPr preferRelativeResize="0"/>
            <p:nvPr/>
          </p:nvPicPr>
          <p:blipFill rotWithShape="1">
            <a:blip r:embed="rId20">
              <a:alphaModFix/>
            </a:blip>
            <a:srcRect/>
            <a:stretch/>
          </p:blipFill>
          <p:spPr>
            <a:xfrm>
              <a:off x="2386279" y="303560"/>
              <a:ext cx="1584067" cy="1476780"/>
            </a:xfrm>
            <a:prstGeom prst="rect">
              <a:avLst/>
            </a:prstGeom>
            <a:noFill/>
            <a:ln>
              <a:noFill/>
            </a:ln>
          </p:spPr>
        </p:pic>
      </p:grpSp>
      <p:grpSp>
        <p:nvGrpSpPr>
          <p:cNvPr id="346" name="Google Shape;346;g17365fe3b1c_1_70"/>
          <p:cNvGrpSpPr/>
          <p:nvPr/>
        </p:nvGrpSpPr>
        <p:grpSpPr>
          <a:xfrm>
            <a:off x="445285" y="4268453"/>
            <a:ext cx="3296227" cy="2468462"/>
            <a:chOff x="563972" y="4337038"/>
            <a:chExt cx="3044514" cy="2279960"/>
          </a:xfrm>
        </p:grpSpPr>
        <p:sp>
          <p:nvSpPr>
            <p:cNvPr id="347" name="Google Shape;347;g17365fe3b1c_1_70"/>
            <p:cNvSpPr txBox="1"/>
            <p:nvPr/>
          </p:nvSpPr>
          <p:spPr>
            <a:xfrm>
              <a:off x="722043" y="6432333"/>
              <a:ext cx="2886443"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a:t>
              </a:r>
              <a:r>
                <a:rPr lang="en-US" sz="900" b="0" i="0" u="none" strike="noStrike" cap="none">
                  <a:solidFill>
                    <a:srgbClr val="000000"/>
                  </a:solidFill>
                  <a:latin typeface="Arial"/>
                  <a:ea typeface="Arial"/>
                  <a:cs typeface="Arial"/>
                  <a:sym typeface="Arial"/>
                </a:rPr>
                <a:t> </a:t>
              </a:r>
              <a:r>
                <a:rPr lang="en-US" sz="900" b="0" i="0" u="none" strike="noStrike" cap="none">
                  <a:solidFill>
                    <a:schemeClr val="lt1"/>
                  </a:solidFill>
                  <a:latin typeface="Helvetica Neue"/>
                  <a:ea typeface="Helvetica Neue"/>
                  <a:cs typeface="Helvetica Neue"/>
                  <a:sym typeface="Helvetica Neue"/>
                </a:rPr>
                <a:t>Accelerated aging</a:t>
              </a:r>
              <a:endParaRPr sz="900" b="0" i="0" u="none" strike="noStrike" cap="none">
                <a:solidFill>
                  <a:srgbClr val="000000"/>
                </a:solidFill>
                <a:latin typeface="Arial"/>
                <a:ea typeface="Arial"/>
                <a:cs typeface="Arial"/>
                <a:sym typeface="Arial"/>
              </a:endParaRPr>
            </a:p>
          </p:txBody>
        </p:sp>
        <p:grpSp>
          <p:nvGrpSpPr>
            <p:cNvPr id="348" name="Google Shape;348;g17365fe3b1c_1_70"/>
            <p:cNvGrpSpPr/>
            <p:nvPr/>
          </p:nvGrpSpPr>
          <p:grpSpPr>
            <a:xfrm>
              <a:off x="563972" y="4337038"/>
              <a:ext cx="3044514" cy="2026054"/>
              <a:chOff x="563972" y="4337038"/>
              <a:chExt cx="3044514" cy="2026054"/>
            </a:xfrm>
          </p:grpSpPr>
          <p:sp>
            <p:nvSpPr>
              <p:cNvPr id="349" name="Google Shape;349;g17365fe3b1c_1_70"/>
              <p:cNvSpPr txBox="1"/>
              <p:nvPr/>
            </p:nvSpPr>
            <p:spPr>
              <a:xfrm>
                <a:off x="722043" y="6066136"/>
                <a:ext cx="2886443" cy="184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JULIAN RUBINFIEN</a:t>
                </a:r>
                <a:endParaRPr sz="750" b="0" i="0" u="none" strike="noStrike" cap="none">
                  <a:solidFill>
                    <a:srgbClr val="000000"/>
                  </a:solidFill>
                  <a:latin typeface="Arial"/>
                  <a:ea typeface="Arial"/>
                  <a:cs typeface="Arial"/>
                  <a:sym typeface="Arial"/>
                </a:endParaRPr>
              </a:p>
            </p:txBody>
          </p:sp>
          <p:sp>
            <p:nvSpPr>
              <p:cNvPr id="350" name="Google Shape;350;g17365fe3b1c_1_70"/>
              <p:cNvSpPr/>
              <p:nvPr/>
            </p:nvSpPr>
            <p:spPr>
              <a:xfrm>
                <a:off x="722042" y="6317373"/>
                <a:ext cx="249227" cy="45719"/>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pic>
            <p:nvPicPr>
              <p:cNvPr id="351" name="Google Shape;351;g17365fe3b1c_1_70" descr="GIS Slide ppt-08.png"/>
              <p:cNvPicPr preferRelativeResize="0"/>
              <p:nvPr/>
            </p:nvPicPr>
            <p:blipFill rotWithShape="1">
              <a:blip r:embed="rId21">
                <a:alphaModFix/>
              </a:blip>
              <a:srcRect/>
              <a:stretch/>
            </p:blipFill>
            <p:spPr>
              <a:xfrm>
                <a:off x="563972" y="4337038"/>
                <a:ext cx="1674526" cy="1626682"/>
              </a:xfrm>
              <a:prstGeom prst="rect">
                <a:avLst/>
              </a:prstGeom>
              <a:noFill/>
              <a:ln>
                <a:noFill/>
              </a:ln>
            </p:spPr>
          </p:pic>
        </p:grpSp>
      </p:grpSp>
      <p:pic>
        <p:nvPicPr>
          <p:cNvPr id="352" name="Google Shape;352;g17365fe3b1c_1_70" descr="GIS Slide ppt-04.png"/>
          <p:cNvPicPr preferRelativeResize="0"/>
          <p:nvPr/>
        </p:nvPicPr>
        <p:blipFill rotWithShape="1">
          <a:blip r:embed="rId22">
            <a:alphaModFix/>
          </a:blip>
          <a:srcRect t="-1102" b="32263"/>
          <a:stretch/>
        </p:blipFill>
        <p:spPr>
          <a:xfrm>
            <a:off x="4038037" y="2535039"/>
            <a:ext cx="831600" cy="253974"/>
          </a:xfrm>
          <a:prstGeom prst="rect">
            <a:avLst/>
          </a:prstGeom>
          <a:noFill/>
          <a:ln>
            <a:noFill/>
          </a:ln>
        </p:spPr>
      </p:pic>
      <p:pic>
        <p:nvPicPr>
          <p:cNvPr id="353" name="Google Shape;353;g17365fe3b1c_1_70"/>
          <p:cNvPicPr preferRelativeResize="0"/>
          <p:nvPr/>
        </p:nvPicPr>
        <p:blipFill rotWithShape="1">
          <a:blip r:embed="rId23">
            <a:alphaModFix/>
          </a:blip>
          <a:srcRect/>
          <a:stretch/>
        </p:blipFill>
        <p:spPr>
          <a:xfrm>
            <a:off x="751568" y="3407271"/>
            <a:ext cx="1198169" cy="649009"/>
          </a:xfrm>
          <a:prstGeom prst="rect">
            <a:avLst/>
          </a:prstGeom>
          <a:noFill/>
          <a:ln>
            <a:noFill/>
          </a:ln>
        </p:spPr>
      </p:pic>
      <p:pic>
        <p:nvPicPr>
          <p:cNvPr id="354" name="Google Shape;354;g17365fe3b1c_1_70"/>
          <p:cNvPicPr preferRelativeResize="0"/>
          <p:nvPr/>
        </p:nvPicPr>
        <p:blipFill rotWithShape="1">
          <a:blip r:embed="rId24">
            <a:alphaModFix/>
          </a:blip>
          <a:srcRect/>
          <a:stretch/>
        </p:blipFill>
        <p:spPr>
          <a:xfrm>
            <a:off x="9612648" y="3117866"/>
            <a:ext cx="683851" cy="365238"/>
          </a:xfrm>
          <a:prstGeom prst="rect">
            <a:avLst/>
          </a:prstGeom>
          <a:noFill/>
          <a:ln>
            <a:noFill/>
          </a:ln>
        </p:spPr>
      </p:pic>
      <p:pic>
        <p:nvPicPr>
          <p:cNvPr id="355" name="Google Shape;355;g17365fe3b1c_1_70"/>
          <p:cNvPicPr preferRelativeResize="0"/>
          <p:nvPr/>
        </p:nvPicPr>
        <p:blipFill rotWithShape="1">
          <a:blip r:embed="rId25">
            <a:alphaModFix/>
          </a:blip>
          <a:srcRect/>
          <a:stretch/>
        </p:blipFill>
        <p:spPr>
          <a:xfrm>
            <a:off x="9789799" y="3561742"/>
            <a:ext cx="341459" cy="341459"/>
          </a:xfrm>
          <a:prstGeom prst="rect">
            <a:avLst/>
          </a:prstGeom>
          <a:noFill/>
          <a:ln>
            <a:noFill/>
          </a:ln>
        </p:spPr>
      </p:pic>
      <p:pic>
        <p:nvPicPr>
          <p:cNvPr id="356" name="Google Shape;356;g17365fe3b1c_1_70"/>
          <p:cNvPicPr preferRelativeResize="0"/>
          <p:nvPr/>
        </p:nvPicPr>
        <p:blipFill rotWithShape="1">
          <a:blip r:embed="rId26">
            <a:alphaModFix/>
          </a:blip>
          <a:srcRect l="-20749" t="-5966" r="-30896" b="38302"/>
          <a:stretch/>
        </p:blipFill>
        <p:spPr>
          <a:xfrm>
            <a:off x="9883546" y="2728868"/>
            <a:ext cx="156430" cy="302457"/>
          </a:xfrm>
          <a:prstGeom prst="rect">
            <a:avLst/>
          </a:prstGeom>
          <a:noFill/>
          <a:ln>
            <a:noFill/>
          </a:ln>
        </p:spPr>
      </p:pic>
      <p:grpSp>
        <p:nvGrpSpPr>
          <p:cNvPr id="357" name="Google Shape;357;g17365fe3b1c_1_70"/>
          <p:cNvGrpSpPr/>
          <p:nvPr/>
        </p:nvGrpSpPr>
        <p:grpSpPr>
          <a:xfrm>
            <a:off x="10993738" y="3007989"/>
            <a:ext cx="842879" cy="1404718"/>
            <a:chOff x="10521933" y="2970268"/>
            <a:chExt cx="842879" cy="1404718"/>
          </a:xfrm>
        </p:grpSpPr>
        <p:pic>
          <p:nvPicPr>
            <p:cNvPr id="358" name="Google Shape;358;g17365fe3b1c_1_70" descr="GIS Slide ppt-06.png"/>
            <p:cNvPicPr preferRelativeResize="0"/>
            <p:nvPr/>
          </p:nvPicPr>
          <p:blipFill rotWithShape="1">
            <a:blip r:embed="rId11">
              <a:alphaModFix/>
            </a:blip>
            <a:srcRect/>
            <a:stretch/>
          </p:blipFill>
          <p:spPr>
            <a:xfrm>
              <a:off x="10533212" y="3532297"/>
              <a:ext cx="831600" cy="842689"/>
            </a:xfrm>
            <a:prstGeom prst="rect">
              <a:avLst/>
            </a:prstGeom>
            <a:noFill/>
            <a:ln>
              <a:noFill/>
            </a:ln>
          </p:spPr>
        </p:pic>
        <p:pic>
          <p:nvPicPr>
            <p:cNvPr id="359" name="Google Shape;359;g17365fe3b1c_1_70" descr="GIS Slide ppt-06.png"/>
            <p:cNvPicPr preferRelativeResize="0"/>
            <p:nvPr/>
          </p:nvPicPr>
          <p:blipFill rotWithShape="1">
            <a:blip r:embed="rId12">
              <a:alphaModFix/>
            </a:blip>
            <a:srcRect/>
            <a:stretch/>
          </p:blipFill>
          <p:spPr>
            <a:xfrm>
              <a:off x="10521933" y="2970268"/>
              <a:ext cx="471805" cy="513837"/>
            </a:xfrm>
            <a:prstGeom prst="rect">
              <a:avLst/>
            </a:prstGeom>
            <a:noFill/>
            <a:ln>
              <a:noFill/>
            </a:ln>
          </p:spPr>
        </p:pic>
        <p:pic>
          <p:nvPicPr>
            <p:cNvPr id="360" name="Google Shape;360;g17365fe3b1c_1_70" descr="GIS Slide ppt-06.png"/>
            <p:cNvPicPr preferRelativeResize="0"/>
            <p:nvPr/>
          </p:nvPicPr>
          <p:blipFill rotWithShape="1">
            <a:blip r:embed="rId12">
              <a:alphaModFix/>
            </a:blip>
            <a:srcRect r="40459"/>
            <a:stretch/>
          </p:blipFill>
          <p:spPr>
            <a:xfrm>
              <a:off x="10901906" y="2971763"/>
              <a:ext cx="280915" cy="513837"/>
            </a:xfrm>
            <a:prstGeom prst="rect">
              <a:avLst/>
            </a:prstGeom>
            <a:noFill/>
            <a:ln>
              <a:noFill/>
            </a:ln>
          </p:spPr>
        </p:pic>
        <p:pic>
          <p:nvPicPr>
            <p:cNvPr id="361" name="Google Shape;361;g17365fe3b1c_1_70" descr="GIS Slide ppt-06.png"/>
            <p:cNvPicPr preferRelativeResize="0"/>
            <p:nvPr/>
          </p:nvPicPr>
          <p:blipFill rotWithShape="1">
            <a:blip r:embed="rId12">
              <a:alphaModFix/>
            </a:blip>
            <a:srcRect r="40459"/>
            <a:stretch/>
          </p:blipFill>
          <p:spPr>
            <a:xfrm>
              <a:off x="11074204" y="2973471"/>
              <a:ext cx="280915" cy="513837"/>
            </a:xfrm>
            <a:prstGeom prst="rect">
              <a:avLst/>
            </a:prstGeom>
            <a:noFill/>
            <a:ln>
              <a:noFill/>
            </a:ln>
          </p:spPr>
        </p:pic>
      </p:grpSp>
      <p:pic>
        <p:nvPicPr>
          <p:cNvPr id="362" name="Google Shape;362;g17365fe3b1c_1_70"/>
          <p:cNvPicPr preferRelativeResize="0"/>
          <p:nvPr/>
        </p:nvPicPr>
        <p:blipFill rotWithShape="1">
          <a:blip r:embed="rId23">
            <a:alphaModFix/>
          </a:blip>
          <a:srcRect/>
          <a:stretch/>
        </p:blipFill>
        <p:spPr>
          <a:xfrm>
            <a:off x="2307480" y="3407271"/>
            <a:ext cx="1198169" cy="649009"/>
          </a:xfrm>
          <a:prstGeom prst="rect">
            <a:avLst/>
          </a:prstGeom>
          <a:noFill/>
          <a:ln>
            <a:noFill/>
          </a:ln>
        </p:spPr>
      </p:pic>
      <p:pic>
        <p:nvPicPr>
          <p:cNvPr id="363" name="Google Shape;363;g17365fe3b1c_1_70"/>
          <p:cNvPicPr preferRelativeResize="0"/>
          <p:nvPr/>
        </p:nvPicPr>
        <p:blipFill rotWithShape="1">
          <a:blip r:embed="rId23">
            <a:alphaModFix/>
          </a:blip>
          <a:srcRect/>
          <a:stretch/>
        </p:blipFill>
        <p:spPr>
          <a:xfrm>
            <a:off x="3836505" y="3407271"/>
            <a:ext cx="1198169" cy="649009"/>
          </a:xfrm>
          <a:prstGeom prst="rect">
            <a:avLst/>
          </a:prstGeom>
          <a:noFill/>
          <a:ln>
            <a:noFill/>
          </a:ln>
        </p:spPr>
      </p:pic>
      <p:pic>
        <p:nvPicPr>
          <p:cNvPr id="364" name="Google Shape;364;g17365fe3b1c_1_70"/>
          <p:cNvPicPr preferRelativeResize="0"/>
          <p:nvPr/>
        </p:nvPicPr>
        <p:blipFill rotWithShape="1">
          <a:blip r:embed="rId23">
            <a:alphaModFix/>
          </a:blip>
          <a:srcRect/>
          <a:stretch/>
        </p:blipFill>
        <p:spPr>
          <a:xfrm>
            <a:off x="5457642" y="3407271"/>
            <a:ext cx="1198169" cy="649009"/>
          </a:xfrm>
          <a:prstGeom prst="rect">
            <a:avLst/>
          </a:prstGeom>
          <a:noFill/>
          <a:ln>
            <a:noFill/>
          </a:ln>
        </p:spPr>
      </p:pic>
      <p:pic>
        <p:nvPicPr>
          <p:cNvPr id="365" name="Google Shape;365;g17365fe3b1c_1_70"/>
          <p:cNvPicPr preferRelativeResize="0"/>
          <p:nvPr/>
        </p:nvPicPr>
        <p:blipFill rotWithShape="1">
          <a:blip r:embed="rId23">
            <a:alphaModFix/>
          </a:blip>
          <a:srcRect/>
          <a:stretch/>
        </p:blipFill>
        <p:spPr>
          <a:xfrm>
            <a:off x="7051514" y="3407271"/>
            <a:ext cx="1198169" cy="649009"/>
          </a:xfrm>
          <a:prstGeom prst="rect">
            <a:avLst/>
          </a:prstGeom>
          <a:noFill/>
          <a:ln>
            <a:noFill/>
          </a:ln>
        </p:spPr>
      </p:pic>
      <p:pic>
        <p:nvPicPr>
          <p:cNvPr id="366" name="Google Shape;366;g17365fe3b1c_1_70"/>
          <p:cNvPicPr preferRelativeResize="0"/>
          <p:nvPr/>
        </p:nvPicPr>
        <p:blipFill rotWithShape="1">
          <a:blip r:embed="rId23">
            <a:alphaModFix/>
          </a:blip>
          <a:srcRect/>
          <a:stretch/>
        </p:blipFill>
        <p:spPr>
          <a:xfrm>
            <a:off x="8673344" y="3420091"/>
            <a:ext cx="1150832" cy="623368"/>
          </a:xfrm>
          <a:prstGeom prst="rect">
            <a:avLst/>
          </a:prstGeom>
          <a:noFill/>
          <a:ln>
            <a:noFill/>
          </a:ln>
        </p:spPr>
      </p:pic>
      <p:pic>
        <p:nvPicPr>
          <p:cNvPr id="367" name="Google Shape;367;g17365fe3b1c_1_70"/>
          <p:cNvPicPr preferRelativeResize="0"/>
          <p:nvPr/>
        </p:nvPicPr>
        <p:blipFill rotWithShape="1">
          <a:blip r:embed="rId23">
            <a:alphaModFix/>
          </a:blip>
          <a:srcRect/>
          <a:stretch/>
        </p:blipFill>
        <p:spPr>
          <a:xfrm>
            <a:off x="10119601" y="3407271"/>
            <a:ext cx="1198169" cy="649009"/>
          </a:xfrm>
          <a:prstGeom prst="rect">
            <a:avLst/>
          </a:prstGeom>
          <a:noFill/>
          <a:ln>
            <a:noFill/>
          </a:ln>
        </p:spPr>
      </p:pic>
      <p:grpSp>
        <p:nvGrpSpPr>
          <p:cNvPr id="368" name="Google Shape;368;g17365fe3b1c_1_70"/>
          <p:cNvGrpSpPr/>
          <p:nvPr/>
        </p:nvGrpSpPr>
        <p:grpSpPr>
          <a:xfrm>
            <a:off x="9906083" y="4305699"/>
            <a:ext cx="2123639" cy="2475431"/>
            <a:chOff x="9906083" y="4256539"/>
            <a:chExt cx="2123639" cy="2475431"/>
          </a:xfrm>
        </p:grpSpPr>
        <p:grpSp>
          <p:nvGrpSpPr>
            <p:cNvPr id="369" name="Google Shape;369;g17365fe3b1c_1_70"/>
            <p:cNvGrpSpPr/>
            <p:nvPr/>
          </p:nvGrpSpPr>
          <p:grpSpPr>
            <a:xfrm>
              <a:off x="9906083" y="4256539"/>
              <a:ext cx="1605540" cy="1605540"/>
              <a:chOff x="9906083" y="4256539"/>
              <a:chExt cx="1605540" cy="1605540"/>
            </a:xfrm>
          </p:grpSpPr>
          <p:pic>
            <p:nvPicPr>
              <p:cNvPr id="370" name="Google Shape;370;g17365fe3b1c_1_70"/>
              <p:cNvPicPr preferRelativeResize="0"/>
              <p:nvPr/>
            </p:nvPicPr>
            <p:blipFill rotWithShape="1">
              <a:blip r:embed="rId27">
                <a:alphaModFix/>
              </a:blip>
              <a:srcRect/>
              <a:stretch/>
            </p:blipFill>
            <p:spPr>
              <a:xfrm>
                <a:off x="10008048" y="4345485"/>
                <a:ext cx="1421274" cy="1421274"/>
              </a:xfrm>
              <a:prstGeom prst="ellipse">
                <a:avLst/>
              </a:prstGeom>
              <a:noFill/>
              <a:ln>
                <a:noFill/>
              </a:ln>
            </p:spPr>
          </p:pic>
          <p:sp>
            <p:nvSpPr>
              <p:cNvPr id="371" name="Google Shape;371;g17365fe3b1c_1_70"/>
              <p:cNvSpPr/>
              <p:nvPr/>
            </p:nvSpPr>
            <p:spPr>
              <a:xfrm>
                <a:off x="9906083" y="4256539"/>
                <a:ext cx="1605540" cy="1605540"/>
              </a:xfrm>
              <a:prstGeom prst="ellipse">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72" name="Google Shape;372;g17365fe3b1c_1_70"/>
            <p:cNvSpPr txBox="1"/>
            <p:nvPr/>
          </p:nvSpPr>
          <p:spPr>
            <a:xfrm>
              <a:off x="10117970" y="6115450"/>
              <a:ext cx="1810721" cy="1384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PRISTINE ONUOHA</a:t>
              </a:r>
              <a:endParaRPr sz="900" b="0" i="0" u="none" strike="noStrike" cap="none">
                <a:solidFill>
                  <a:schemeClr val="lt1"/>
                </a:solidFill>
                <a:latin typeface="Helvetica Neue"/>
                <a:ea typeface="Helvetica Neue"/>
                <a:cs typeface="Helvetica Neue"/>
                <a:sym typeface="Helvetica Neue"/>
              </a:endParaRPr>
            </a:p>
          </p:txBody>
        </p:sp>
        <p:sp>
          <p:nvSpPr>
            <p:cNvPr id="373" name="Google Shape;373;g17365fe3b1c_1_70"/>
            <p:cNvSpPr txBox="1"/>
            <p:nvPr/>
          </p:nvSpPr>
          <p:spPr>
            <a:xfrm>
              <a:off x="10098791" y="6593471"/>
              <a:ext cx="1930931" cy="1384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 b="0" i="0" u="none" strike="noStrike" cap="none">
                  <a:solidFill>
                    <a:schemeClr val="lt1"/>
                  </a:solidFill>
                  <a:latin typeface="Helvetica Neue"/>
                  <a:ea typeface="Helvetica Neue"/>
                  <a:cs typeface="Helvetica Neue"/>
                  <a:sym typeface="Helvetica Neue"/>
                </a:rPr>
                <a:t>Topic: Basis of telomere lengthening</a:t>
              </a:r>
              <a:endParaRPr sz="900" b="0" i="0" u="none" strike="noStrike" cap="none">
                <a:solidFill>
                  <a:srgbClr val="000000"/>
                </a:solidFill>
                <a:latin typeface="Arial"/>
                <a:ea typeface="Arial"/>
                <a:cs typeface="Arial"/>
                <a:sym typeface="Arial"/>
              </a:endParaRPr>
            </a:p>
          </p:txBody>
        </p:sp>
        <p:sp>
          <p:nvSpPr>
            <p:cNvPr id="374" name="Google Shape;374;g17365fe3b1c_1_70"/>
            <p:cNvSpPr/>
            <p:nvPr/>
          </p:nvSpPr>
          <p:spPr>
            <a:xfrm>
              <a:off x="10098608" y="6406825"/>
              <a:ext cx="287129" cy="52672"/>
            </a:xfrm>
            <a:prstGeom prst="rect">
              <a:avLst/>
            </a:prstGeom>
            <a:solidFill>
              <a:srgbClr val="37A47A"/>
            </a:solidFill>
            <a:ln>
              <a:noFill/>
            </a:ln>
          </p:spPr>
          <p:txBody>
            <a:bodyPr spcFirstLastPara="1" wrap="square" lIns="68550" tIns="34275" rIns="68550" bIns="34275" anchor="ctr" anchorCtr="0">
              <a:noAutofit/>
            </a:bodyPr>
            <a:lstStyle/>
            <a:p>
              <a:pPr marL="0" marR="0" lvl="0" indent="0" algn="l" rtl="0">
                <a:lnSpc>
                  <a:spcPct val="100000"/>
                </a:lnSpc>
                <a:spcBef>
                  <a:spcPts val="0"/>
                </a:spcBef>
                <a:spcAft>
                  <a:spcPts val="0"/>
                </a:spcAft>
                <a:buNone/>
              </a:pPr>
              <a:endParaRPr sz="135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7"/>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380" name="Google Shape;380;p7"/>
          <p:cNvSpPr txBox="1">
            <a:spLocks noGrp="1"/>
          </p:cNvSpPr>
          <p:nvPr>
            <p:ph type="title"/>
          </p:nvPr>
        </p:nvSpPr>
        <p:spPr>
          <a:xfrm>
            <a:off x="838200" y="365125"/>
            <a:ext cx="802610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YOU can be the next space biology pioneer</a:t>
            </a:r>
            <a:endParaRPr/>
          </a:p>
        </p:txBody>
      </p:sp>
      <p:pic>
        <p:nvPicPr>
          <p:cNvPr id="3" name="Picture 2">
            <a:extLst>
              <a:ext uri="{FF2B5EF4-FFF2-40B4-BE49-F238E27FC236}">
                <a16:creationId xmlns:a16="http://schemas.microsoft.com/office/drawing/2014/main" id="{13CE4480-1890-D5CC-C0F8-7DB267BF229C}"/>
              </a:ext>
            </a:extLst>
          </p:cNvPr>
          <p:cNvPicPr>
            <a:picLocks noChangeAspect="1"/>
          </p:cNvPicPr>
          <p:nvPr/>
        </p:nvPicPr>
        <p:blipFill>
          <a:blip r:embed="rId4"/>
          <a:stretch>
            <a:fillRect/>
          </a:stretch>
        </p:blipFill>
        <p:spPr>
          <a:xfrm>
            <a:off x="2404212" y="1647640"/>
            <a:ext cx="7383576" cy="4984612"/>
          </a:xfrm>
          <a:prstGeom prst="rect">
            <a:avLst/>
          </a:prstGeom>
        </p:spPr>
      </p:pic>
      <p:pic>
        <p:nvPicPr>
          <p:cNvPr id="4" name="Picture 3">
            <a:extLst>
              <a:ext uri="{FF2B5EF4-FFF2-40B4-BE49-F238E27FC236}">
                <a16:creationId xmlns:a16="http://schemas.microsoft.com/office/drawing/2014/main" id="{31ECF606-F872-9A86-5563-428A104CD3B6}"/>
              </a:ext>
            </a:extLst>
          </p:cNvPr>
          <p:cNvPicPr>
            <a:picLocks noChangeAspect="1"/>
          </p:cNvPicPr>
          <p:nvPr/>
        </p:nvPicPr>
        <p:blipFill>
          <a:blip r:embed="rId5"/>
          <a:stretch>
            <a:fillRect/>
          </a:stretch>
        </p:blipFill>
        <p:spPr>
          <a:xfrm>
            <a:off x="8493550" y="-952663"/>
            <a:ext cx="4462272" cy="446227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8"/>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389" name="Google Shape;389;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Applying is easy</a:t>
            </a:r>
            <a:endParaRPr/>
          </a:p>
        </p:txBody>
      </p:sp>
      <p:sp>
        <p:nvSpPr>
          <p:cNvPr id="390" name="Google Shape;390;p8"/>
          <p:cNvSpPr txBox="1"/>
          <p:nvPr/>
        </p:nvSpPr>
        <p:spPr>
          <a:xfrm>
            <a:off x="1605782" y="2693017"/>
            <a:ext cx="4833595" cy="3404961"/>
          </a:xfrm>
          <a:prstGeom prst="rect">
            <a:avLst/>
          </a:prstGeom>
          <a:noFill/>
          <a:ln>
            <a:noFill/>
          </a:ln>
        </p:spPr>
        <p:txBody>
          <a:bodyPr spcFirstLastPara="1" wrap="square" lIns="91425" tIns="45700" rIns="91425" bIns="45700" anchor="t" anchorCtr="0">
            <a:normAutofit/>
          </a:bodyPr>
          <a:lstStyle/>
          <a:p>
            <a:pPr marR="0" lvl="0" algn="l" rtl="0">
              <a:lnSpc>
                <a:spcPct val="90000"/>
              </a:lnSpc>
              <a:spcBef>
                <a:spcPts val="0"/>
              </a:spcBef>
              <a:spcAft>
                <a:spcPts val="0"/>
              </a:spcAft>
              <a:buClr>
                <a:schemeClr val="lt1"/>
              </a:buClr>
              <a:buSzPts val="2400"/>
            </a:pPr>
            <a:r>
              <a:rPr lang="en-US" sz="2400" b="1" dirty="0">
                <a:solidFill>
                  <a:schemeClr val="lt1"/>
                </a:solidFill>
                <a:latin typeface="Helvetica Neue"/>
                <a:ea typeface="Helvetica Neue"/>
                <a:cs typeface="Helvetica Neue"/>
                <a:sym typeface="Helvetica Neue"/>
              </a:rPr>
              <a:t>Identify an open question</a:t>
            </a:r>
            <a:endParaRPr b="1" dirty="0"/>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Formulate a hypothesis</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Experimental plan: Use the Genes in Space toolkit</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Justify your use of the ISS</a:t>
            </a:r>
            <a:endParaRPr dirty="0">
              <a:solidFill>
                <a:schemeClr val="bg1">
                  <a:lumMod val="50000"/>
                </a:schemeClr>
              </a:solidFill>
            </a:endParaRPr>
          </a:p>
        </p:txBody>
      </p:sp>
      <p:grpSp>
        <p:nvGrpSpPr>
          <p:cNvPr id="392" name="Google Shape;392;p8"/>
          <p:cNvGrpSpPr/>
          <p:nvPr/>
        </p:nvGrpSpPr>
        <p:grpSpPr>
          <a:xfrm>
            <a:off x="7314814" y="1528843"/>
            <a:ext cx="3520312" cy="3800314"/>
            <a:chOff x="7467214" y="1547196"/>
            <a:chExt cx="3520312" cy="3800314"/>
          </a:xfrm>
        </p:grpSpPr>
        <p:pic>
          <p:nvPicPr>
            <p:cNvPr id="393" name="Google Shape;393;p8"/>
            <p:cNvPicPr preferRelativeResize="0"/>
            <p:nvPr/>
          </p:nvPicPr>
          <p:blipFill rotWithShape="1">
            <a:blip r:embed="rId4">
              <a:alphaModFix/>
            </a:blip>
            <a:srcRect/>
            <a:stretch/>
          </p:blipFill>
          <p:spPr>
            <a:xfrm>
              <a:off x="9430068" y="2382779"/>
              <a:ext cx="920166" cy="930390"/>
            </a:xfrm>
            <a:prstGeom prst="rect">
              <a:avLst/>
            </a:prstGeom>
            <a:noFill/>
            <a:ln>
              <a:noFill/>
            </a:ln>
          </p:spPr>
        </p:pic>
        <p:pic>
          <p:nvPicPr>
            <p:cNvPr id="394" name="Google Shape;394;p8"/>
            <p:cNvPicPr preferRelativeResize="0"/>
            <p:nvPr/>
          </p:nvPicPr>
          <p:blipFill rotWithShape="1">
            <a:blip r:embed="rId5">
              <a:alphaModFix/>
            </a:blip>
            <a:srcRect/>
            <a:stretch/>
          </p:blipFill>
          <p:spPr>
            <a:xfrm>
              <a:off x="9890151" y="3386519"/>
              <a:ext cx="1097375" cy="1201016"/>
            </a:xfrm>
            <a:prstGeom prst="rect">
              <a:avLst/>
            </a:prstGeom>
            <a:noFill/>
            <a:ln>
              <a:noFill/>
            </a:ln>
          </p:spPr>
        </p:pic>
        <p:pic>
          <p:nvPicPr>
            <p:cNvPr id="395" name="Google Shape;395;p8"/>
            <p:cNvPicPr preferRelativeResize="0"/>
            <p:nvPr/>
          </p:nvPicPr>
          <p:blipFill rotWithShape="1">
            <a:blip r:embed="rId6">
              <a:alphaModFix/>
            </a:blip>
            <a:srcRect/>
            <a:stretch/>
          </p:blipFill>
          <p:spPr>
            <a:xfrm>
              <a:off x="8588975" y="4419573"/>
              <a:ext cx="1272600" cy="927937"/>
            </a:xfrm>
            <a:prstGeom prst="rect">
              <a:avLst/>
            </a:prstGeom>
            <a:noFill/>
            <a:ln>
              <a:noFill/>
            </a:ln>
          </p:spPr>
        </p:pic>
        <p:pic>
          <p:nvPicPr>
            <p:cNvPr id="396" name="Google Shape;396;p8"/>
            <p:cNvPicPr preferRelativeResize="0"/>
            <p:nvPr/>
          </p:nvPicPr>
          <p:blipFill rotWithShape="1">
            <a:blip r:embed="rId7">
              <a:alphaModFix/>
            </a:blip>
            <a:srcRect/>
            <a:stretch/>
          </p:blipFill>
          <p:spPr>
            <a:xfrm>
              <a:off x="7467214" y="3386519"/>
              <a:ext cx="1121761" cy="1201016"/>
            </a:xfrm>
            <a:prstGeom prst="rect">
              <a:avLst/>
            </a:prstGeom>
            <a:noFill/>
            <a:ln>
              <a:noFill/>
            </a:ln>
          </p:spPr>
        </p:pic>
        <p:pic>
          <p:nvPicPr>
            <p:cNvPr id="397" name="Google Shape;397;p8"/>
            <p:cNvPicPr preferRelativeResize="0"/>
            <p:nvPr/>
          </p:nvPicPr>
          <p:blipFill rotWithShape="1">
            <a:blip r:embed="rId8">
              <a:alphaModFix/>
            </a:blip>
            <a:srcRect/>
            <a:stretch/>
          </p:blipFill>
          <p:spPr>
            <a:xfrm>
              <a:off x="7638489" y="1547196"/>
              <a:ext cx="2174738" cy="2275159"/>
            </a:xfrm>
            <a:prstGeom prst="rect">
              <a:avLst/>
            </a:prstGeom>
            <a:noFill/>
            <a:ln>
              <a:noFill/>
            </a:ln>
          </p:spPr>
        </p:pic>
        <p:sp>
          <p:nvSpPr>
            <p:cNvPr id="398" name="Google Shape;398;p8"/>
            <p:cNvSpPr txBox="1"/>
            <p:nvPr/>
          </p:nvSpPr>
          <p:spPr>
            <a:xfrm>
              <a:off x="8833339" y="2842576"/>
              <a:ext cx="1608024"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800" b="1">
                  <a:solidFill>
                    <a:schemeClr val="lt1"/>
                  </a:solidFill>
                  <a:latin typeface="Helvetica Neue"/>
                  <a:ea typeface="Helvetica Neue"/>
                  <a:cs typeface="Helvetica Neue"/>
                  <a:sym typeface="Helvetica Neue"/>
                </a:rPr>
                <a:t>?</a:t>
              </a:r>
              <a:endParaRPr/>
            </a:p>
          </p:txBody>
        </p:sp>
      </p:grpSp>
      <p:pic>
        <p:nvPicPr>
          <p:cNvPr id="2" name="Picture 1">
            <a:extLst>
              <a:ext uri="{FF2B5EF4-FFF2-40B4-BE49-F238E27FC236}">
                <a16:creationId xmlns:a16="http://schemas.microsoft.com/office/drawing/2014/main" id="{018EC537-0A31-2784-C6C2-1355A0D57621}"/>
              </a:ext>
            </a:extLst>
          </p:cNvPr>
          <p:cNvPicPr>
            <a:picLocks noChangeAspect="1"/>
          </p:cNvPicPr>
          <p:nvPr/>
        </p:nvPicPr>
        <p:blipFill>
          <a:blip r:embed="rId9"/>
          <a:stretch>
            <a:fillRect/>
          </a:stretch>
        </p:blipFill>
        <p:spPr>
          <a:xfrm>
            <a:off x="8493550" y="-952663"/>
            <a:ext cx="4462272" cy="44622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9"/>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406" name="Google Shape;40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Applying is easy</a:t>
            </a:r>
            <a:endParaRPr/>
          </a:p>
        </p:txBody>
      </p:sp>
      <p:sp>
        <p:nvSpPr>
          <p:cNvPr id="407" name="Google Shape;407;p9"/>
          <p:cNvSpPr txBox="1"/>
          <p:nvPr/>
        </p:nvSpPr>
        <p:spPr>
          <a:xfrm>
            <a:off x="1605782" y="2693017"/>
            <a:ext cx="4833595" cy="3404961"/>
          </a:xfrm>
          <a:prstGeom prst="rect">
            <a:avLst/>
          </a:prstGeom>
          <a:noFill/>
          <a:ln>
            <a:noFill/>
          </a:ln>
        </p:spPr>
        <p:txBody>
          <a:bodyPr spcFirstLastPara="1" wrap="square" lIns="91425" tIns="45700" rIns="91425" bIns="45700" anchor="t" anchorCtr="0">
            <a:normAutofit/>
          </a:bodyPr>
          <a:lstStyle/>
          <a:p>
            <a:pPr marR="0" lvl="0" algn="l" rtl="0">
              <a:lnSpc>
                <a:spcPct val="90000"/>
              </a:lnSpc>
              <a:spcBef>
                <a:spcPts val="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Identify an open question</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b="1" dirty="0">
                <a:solidFill>
                  <a:schemeClr val="lt1"/>
                </a:solidFill>
                <a:latin typeface="Helvetica Neue"/>
                <a:ea typeface="Helvetica Neue"/>
                <a:cs typeface="Helvetica Neue"/>
                <a:sym typeface="Helvetica Neue"/>
              </a:rPr>
              <a:t>Formulate a hypothesis</a:t>
            </a:r>
            <a:endParaRPr b="1" dirty="0"/>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Experimental plan: Use the Genes in Space toolkit</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Justify your use of the ISS</a:t>
            </a:r>
            <a:endParaRPr dirty="0">
              <a:solidFill>
                <a:schemeClr val="bg1">
                  <a:lumMod val="50000"/>
                </a:schemeClr>
              </a:solidFill>
            </a:endParaRPr>
          </a:p>
        </p:txBody>
      </p:sp>
      <p:pic>
        <p:nvPicPr>
          <p:cNvPr id="410" name="Google Shape;410;p9"/>
          <p:cNvPicPr preferRelativeResize="0"/>
          <p:nvPr/>
        </p:nvPicPr>
        <p:blipFill rotWithShape="1">
          <a:blip r:embed="rId4">
            <a:alphaModFix/>
          </a:blip>
          <a:srcRect/>
          <a:stretch/>
        </p:blipFill>
        <p:spPr>
          <a:xfrm>
            <a:off x="7508358" y="2262854"/>
            <a:ext cx="2865406" cy="2812066"/>
          </a:xfrm>
          <a:prstGeom prst="rect">
            <a:avLst/>
          </a:prstGeom>
          <a:noFill/>
          <a:ln>
            <a:noFill/>
          </a:ln>
        </p:spPr>
      </p:pic>
      <p:pic>
        <p:nvPicPr>
          <p:cNvPr id="2" name="Picture 1">
            <a:extLst>
              <a:ext uri="{FF2B5EF4-FFF2-40B4-BE49-F238E27FC236}">
                <a16:creationId xmlns:a16="http://schemas.microsoft.com/office/drawing/2014/main" id="{31AD5E59-E690-6C8B-7D70-53E614C8FC2E}"/>
              </a:ext>
            </a:extLst>
          </p:cNvPr>
          <p:cNvPicPr>
            <a:picLocks noChangeAspect="1"/>
          </p:cNvPicPr>
          <p:nvPr/>
        </p:nvPicPr>
        <p:blipFill>
          <a:blip r:embed="rId5"/>
          <a:stretch>
            <a:fillRect/>
          </a:stretch>
        </p:blipFill>
        <p:spPr>
          <a:xfrm>
            <a:off x="8493550" y="-952663"/>
            <a:ext cx="4462272" cy="44622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10"/>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418" name="Google Shape;41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Past winners’ hypotheses</a:t>
            </a:r>
            <a:endParaRPr/>
          </a:p>
        </p:txBody>
      </p:sp>
      <p:sp>
        <p:nvSpPr>
          <p:cNvPr id="420" name="Google Shape;420;p10"/>
          <p:cNvSpPr txBox="1"/>
          <p:nvPr/>
        </p:nvSpPr>
        <p:spPr>
          <a:xfrm>
            <a:off x="745202" y="4571690"/>
            <a:ext cx="3162000" cy="1887143"/>
          </a:xfrm>
          <a:prstGeom prst="rect">
            <a:avLst/>
          </a:prstGeom>
          <a:solidFill>
            <a:srgbClr val="7F7F7F">
              <a:alpha val="66666"/>
            </a:srgbClr>
          </a:solidFill>
          <a:ln>
            <a:noFill/>
          </a:ln>
        </p:spPr>
        <p:txBody>
          <a:bodyPr spcFirstLastPara="1" wrap="square" lIns="91425" tIns="45700" rIns="91425" bIns="45700" anchor="t" anchorCtr="0">
            <a:spAutoFit/>
          </a:bodyPr>
          <a:lstStyle/>
          <a:p>
            <a:pPr marL="0" lvl="0" indent="0" algn="ctr" rtl="0">
              <a:lnSpc>
                <a:spcPct val="115000"/>
              </a:lnSpc>
              <a:spcBef>
                <a:spcPts val="400"/>
              </a:spcBef>
              <a:spcAft>
                <a:spcPts val="0"/>
              </a:spcAft>
              <a:buClr>
                <a:schemeClr val="dk1"/>
              </a:buClr>
              <a:buSzPts val="1100"/>
              <a:buFont typeface="Arial"/>
              <a:buNone/>
            </a:pPr>
            <a:r>
              <a:rPr lang="en-US" sz="2200" dirty="0">
                <a:solidFill>
                  <a:srgbClr val="FFFFFF"/>
                </a:solidFill>
                <a:latin typeface="Helvetica Neue" panose="020B0604020202020204" charset="0"/>
              </a:rPr>
              <a:t>Kristoff </a:t>
            </a:r>
            <a:r>
              <a:rPr lang="en-US" sz="2200" dirty="0" err="1">
                <a:solidFill>
                  <a:srgbClr val="FFFFFF"/>
                </a:solidFill>
                <a:latin typeface="Helvetica Neue" panose="020B0604020202020204" charset="0"/>
              </a:rPr>
              <a:t>Misquitta</a:t>
            </a:r>
            <a:endParaRPr sz="2200" dirty="0">
              <a:solidFill>
                <a:srgbClr val="FFFFFF"/>
              </a:solidFill>
              <a:latin typeface="Helvetica Neue" panose="020B0604020202020204" charset="0"/>
            </a:endParaRPr>
          </a:p>
          <a:p>
            <a:pPr marL="0" marR="0" lvl="0" indent="0" algn="ctr" rtl="0">
              <a:spcBef>
                <a:spcPts val="0"/>
              </a:spcBef>
              <a:spcAft>
                <a:spcPts val="0"/>
              </a:spcAft>
              <a:buNone/>
            </a:pPr>
            <a:r>
              <a:rPr lang="en-US" sz="2200" dirty="0">
                <a:solidFill>
                  <a:schemeClr val="lt1"/>
                </a:solidFill>
                <a:latin typeface="Helvetica Neue" panose="020B0604020202020204" charset="0"/>
                <a:ea typeface="Helvetica Neue"/>
                <a:cs typeface="Helvetica Neue"/>
                <a:sym typeface="Helvetica Neue"/>
              </a:rPr>
              <a:t> (2020)</a:t>
            </a:r>
            <a:endParaRPr sz="2200" dirty="0">
              <a:latin typeface="Helvetica Neue" panose="020B0604020202020204" charset="0"/>
            </a:endParaRPr>
          </a:p>
          <a:p>
            <a:pPr marL="0" marR="0" lvl="0" indent="0" algn="ctr" rtl="0">
              <a:spcBef>
                <a:spcPts val="0"/>
              </a:spcBef>
              <a:spcAft>
                <a:spcPts val="0"/>
              </a:spcAft>
              <a:buNone/>
            </a:pPr>
            <a:endParaRPr sz="2200" dirty="0">
              <a:solidFill>
                <a:schemeClr val="lt1"/>
              </a:solidFill>
              <a:latin typeface="Helvetica Neue" panose="020B0604020202020204" charset="0"/>
              <a:ea typeface="Helvetica Neue"/>
              <a:cs typeface="Helvetica Neue"/>
              <a:sym typeface="Helvetica Neue"/>
            </a:endParaRPr>
          </a:p>
          <a:p>
            <a:pPr marL="0" marR="0" lvl="0" indent="0" algn="ctr" rtl="0">
              <a:spcBef>
                <a:spcPts val="0"/>
              </a:spcBef>
              <a:spcAft>
                <a:spcPts val="0"/>
              </a:spcAft>
              <a:buNone/>
            </a:pPr>
            <a:r>
              <a:rPr lang="en-US" sz="2200" dirty="0">
                <a:solidFill>
                  <a:schemeClr val="lt1"/>
                </a:solidFill>
                <a:latin typeface="Helvetica Neue" panose="020B0604020202020204" charset="0"/>
                <a:ea typeface="Helvetica Neue"/>
                <a:cs typeface="Helvetica Neue"/>
                <a:sym typeface="Helvetica Neue"/>
              </a:rPr>
              <a:t>Hypothesis: Spaceflight alters drug metabolism</a:t>
            </a:r>
            <a:endParaRPr sz="2200" dirty="0">
              <a:latin typeface="Helvetica Neue" panose="020B0604020202020204" charset="0"/>
            </a:endParaRPr>
          </a:p>
        </p:txBody>
      </p:sp>
      <p:sp>
        <p:nvSpPr>
          <p:cNvPr id="424" name="Google Shape;424;p10"/>
          <p:cNvSpPr txBox="1"/>
          <p:nvPr/>
        </p:nvSpPr>
        <p:spPr>
          <a:xfrm>
            <a:off x="4441522" y="4571690"/>
            <a:ext cx="3162000" cy="2092840"/>
          </a:xfrm>
          <a:prstGeom prst="rect">
            <a:avLst/>
          </a:prstGeom>
          <a:solidFill>
            <a:srgbClr val="7F7F7F">
              <a:alpha val="6666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dirty="0">
                <a:solidFill>
                  <a:schemeClr val="lt1"/>
                </a:solidFill>
                <a:latin typeface="Helvetica Neue"/>
                <a:ea typeface="Helvetica Neue"/>
                <a:cs typeface="Helvetica Neue"/>
                <a:sym typeface="Helvetica Neue"/>
              </a:rPr>
              <a:t>Selin </a:t>
            </a:r>
            <a:r>
              <a:rPr lang="en-US" sz="2200" dirty="0" err="1">
                <a:solidFill>
                  <a:schemeClr val="lt1"/>
                </a:solidFill>
                <a:latin typeface="Helvetica Neue"/>
                <a:ea typeface="Helvetica Neue"/>
                <a:cs typeface="Helvetica Neue"/>
                <a:sym typeface="Helvetica Neue"/>
              </a:rPr>
              <a:t>Kocalar</a:t>
            </a:r>
            <a:r>
              <a:rPr lang="en-US" sz="2200" dirty="0">
                <a:solidFill>
                  <a:schemeClr val="lt1"/>
                </a:solidFill>
                <a:latin typeface="Helvetica Neue"/>
                <a:ea typeface="Helvetica Neue"/>
                <a:cs typeface="Helvetica Neue"/>
                <a:sym typeface="Helvetica Neue"/>
              </a:rPr>
              <a:t> (2021)</a:t>
            </a:r>
            <a:endParaRPr dirty="0"/>
          </a:p>
          <a:p>
            <a:pPr marL="0" marR="0" lvl="0" indent="0" algn="ctr" rtl="0">
              <a:spcBef>
                <a:spcPts val="0"/>
              </a:spcBef>
              <a:spcAft>
                <a:spcPts val="0"/>
              </a:spcAft>
              <a:buNone/>
            </a:pPr>
            <a:endParaRPr sz="800" dirty="0">
              <a:solidFill>
                <a:schemeClr val="lt1"/>
              </a:solidFill>
              <a:latin typeface="Helvetica Neue"/>
              <a:ea typeface="Helvetica Neue"/>
              <a:cs typeface="Helvetica Neue"/>
              <a:sym typeface="Helvetica Neue"/>
            </a:endParaRPr>
          </a:p>
          <a:p>
            <a:pPr marL="0" marR="0" lvl="0" indent="0" algn="ctr" rtl="0">
              <a:spcBef>
                <a:spcPts val="0"/>
              </a:spcBef>
              <a:spcAft>
                <a:spcPts val="0"/>
              </a:spcAft>
              <a:buNone/>
            </a:pPr>
            <a:r>
              <a:rPr lang="en-US" sz="2000" dirty="0">
                <a:solidFill>
                  <a:schemeClr val="lt1"/>
                </a:solidFill>
                <a:latin typeface="Helvetica Neue"/>
                <a:ea typeface="Helvetica Neue"/>
                <a:cs typeface="Helvetica Neue"/>
                <a:sym typeface="Helvetica Neue"/>
              </a:rPr>
              <a:t>Hypothesis: Cell-free technology can be used to test for water contamination aboard spacecraft</a:t>
            </a:r>
            <a:endParaRPr dirty="0"/>
          </a:p>
        </p:txBody>
      </p:sp>
      <p:sp>
        <p:nvSpPr>
          <p:cNvPr id="425" name="Google Shape;425;p10"/>
          <p:cNvSpPr txBox="1"/>
          <p:nvPr/>
        </p:nvSpPr>
        <p:spPr>
          <a:xfrm>
            <a:off x="8112886" y="4571690"/>
            <a:ext cx="3162000" cy="1785064"/>
          </a:xfrm>
          <a:prstGeom prst="rect">
            <a:avLst/>
          </a:prstGeom>
          <a:solidFill>
            <a:srgbClr val="7F7F7F">
              <a:alpha val="6666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dirty="0">
                <a:solidFill>
                  <a:schemeClr val="lt1"/>
                </a:solidFill>
                <a:latin typeface="Helvetica Neue"/>
                <a:ea typeface="Helvetica Neue"/>
                <a:cs typeface="Helvetica Neue"/>
                <a:sym typeface="Helvetica Neue"/>
              </a:rPr>
              <a:t>Pristine Onuoha (2022)</a:t>
            </a:r>
            <a:endParaRPr dirty="0"/>
          </a:p>
          <a:p>
            <a:pPr marL="0" marR="0" lvl="0" indent="0" algn="ctr" rtl="0">
              <a:spcBef>
                <a:spcPts val="0"/>
              </a:spcBef>
              <a:spcAft>
                <a:spcPts val="0"/>
              </a:spcAft>
              <a:buNone/>
            </a:pPr>
            <a:endParaRPr sz="800" dirty="0">
              <a:solidFill>
                <a:schemeClr val="lt1"/>
              </a:solidFill>
              <a:latin typeface="Helvetica Neue"/>
              <a:ea typeface="Helvetica Neue"/>
              <a:cs typeface="Helvetica Neue"/>
              <a:sym typeface="Helvetica Neue"/>
            </a:endParaRPr>
          </a:p>
          <a:p>
            <a:pPr marL="0" marR="0" lvl="0" indent="0" algn="ctr" rtl="0">
              <a:spcBef>
                <a:spcPts val="0"/>
              </a:spcBef>
              <a:spcAft>
                <a:spcPts val="0"/>
              </a:spcAft>
              <a:buNone/>
            </a:pPr>
            <a:r>
              <a:rPr lang="en-US" sz="2000" dirty="0">
                <a:solidFill>
                  <a:schemeClr val="lt1"/>
                </a:solidFill>
                <a:latin typeface="Helvetica Neue"/>
                <a:ea typeface="Helvetica Neue"/>
                <a:cs typeface="Helvetica Neue"/>
                <a:sym typeface="Helvetica Neue"/>
              </a:rPr>
              <a:t>Hypothesis: Telomere lengthening observed in astronauts is caused by stem cell proliferation</a:t>
            </a:r>
            <a:endParaRPr dirty="0"/>
          </a:p>
        </p:txBody>
      </p:sp>
      <p:pic>
        <p:nvPicPr>
          <p:cNvPr id="426" name="Google Shape;426;p10"/>
          <p:cNvPicPr preferRelativeResize="0"/>
          <p:nvPr/>
        </p:nvPicPr>
        <p:blipFill>
          <a:blip r:embed="rId4">
            <a:alphaModFix/>
          </a:blip>
          <a:stretch>
            <a:fillRect/>
          </a:stretch>
        </p:blipFill>
        <p:spPr>
          <a:xfrm>
            <a:off x="4620809" y="2079900"/>
            <a:ext cx="2803425" cy="2102577"/>
          </a:xfrm>
          <a:prstGeom prst="roundRect">
            <a:avLst/>
          </a:prstGeom>
          <a:noFill/>
          <a:ln>
            <a:noFill/>
          </a:ln>
        </p:spPr>
      </p:pic>
      <p:pic>
        <p:nvPicPr>
          <p:cNvPr id="2" name="Picture 1">
            <a:extLst>
              <a:ext uri="{FF2B5EF4-FFF2-40B4-BE49-F238E27FC236}">
                <a16:creationId xmlns:a16="http://schemas.microsoft.com/office/drawing/2014/main" id="{35D53C41-C9D3-E832-263E-33BED7FB60EB}"/>
              </a:ext>
            </a:extLst>
          </p:cNvPr>
          <p:cNvPicPr>
            <a:picLocks noChangeAspect="1"/>
          </p:cNvPicPr>
          <p:nvPr/>
        </p:nvPicPr>
        <p:blipFill>
          <a:blip r:embed="rId5"/>
          <a:stretch>
            <a:fillRect/>
          </a:stretch>
        </p:blipFill>
        <p:spPr>
          <a:xfrm>
            <a:off x="8493550" y="-952663"/>
            <a:ext cx="4462272" cy="4462272"/>
          </a:xfrm>
          <a:prstGeom prst="rect">
            <a:avLst/>
          </a:prstGeom>
        </p:spPr>
      </p:pic>
      <p:pic>
        <p:nvPicPr>
          <p:cNvPr id="6" name="Picture 5">
            <a:extLst>
              <a:ext uri="{FF2B5EF4-FFF2-40B4-BE49-F238E27FC236}">
                <a16:creationId xmlns:a16="http://schemas.microsoft.com/office/drawing/2014/main" id="{0255FE8D-C048-04EE-C700-BF889879A77A}"/>
              </a:ext>
            </a:extLst>
          </p:cNvPr>
          <p:cNvPicPr>
            <a:picLocks noChangeAspect="1"/>
          </p:cNvPicPr>
          <p:nvPr/>
        </p:nvPicPr>
        <p:blipFill rotWithShape="1">
          <a:blip r:embed="rId6"/>
          <a:srcRect l="40278" t="36266" r="26399" b="23527"/>
          <a:stretch/>
        </p:blipFill>
        <p:spPr>
          <a:xfrm>
            <a:off x="8470730" y="2141463"/>
            <a:ext cx="2565190" cy="2089517"/>
          </a:xfrm>
          <a:prstGeom prst="roundRect">
            <a:avLst/>
          </a:prstGeom>
        </p:spPr>
      </p:pic>
      <p:pic>
        <p:nvPicPr>
          <p:cNvPr id="8" name="Picture 7">
            <a:extLst>
              <a:ext uri="{FF2B5EF4-FFF2-40B4-BE49-F238E27FC236}">
                <a16:creationId xmlns:a16="http://schemas.microsoft.com/office/drawing/2014/main" id="{4987FAE2-32C8-DCC5-11CB-0E605C8015AA}"/>
              </a:ext>
            </a:extLst>
          </p:cNvPr>
          <p:cNvPicPr>
            <a:picLocks noChangeAspect="1"/>
          </p:cNvPicPr>
          <p:nvPr/>
        </p:nvPicPr>
        <p:blipFill>
          <a:blip r:embed="rId7"/>
          <a:stretch>
            <a:fillRect/>
          </a:stretch>
        </p:blipFill>
        <p:spPr>
          <a:xfrm>
            <a:off x="956975" y="2109255"/>
            <a:ext cx="2764296" cy="2073222"/>
          </a:xfrm>
          <a:prstGeom prst="round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11"/>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434" name="Google Shape;43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Applying is easy</a:t>
            </a:r>
            <a:endParaRPr/>
          </a:p>
        </p:txBody>
      </p:sp>
      <p:sp>
        <p:nvSpPr>
          <p:cNvPr id="435" name="Google Shape;435;p11"/>
          <p:cNvSpPr txBox="1"/>
          <p:nvPr/>
        </p:nvSpPr>
        <p:spPr>
          <a:xfrm>
            <a:off x="1605782" y="2693017"/>
            <a:ext cx="4833595" cy="3404961"/>
          </a:xfrm>
          <a:prstGeom prst="rect">
            <a:avLst/>
          </a:prstGeom>
          <a:noFill/>
          <a:ln>
            <a:noFill/>
          </a:ln>
        </p:spPr>
        <p:txBody>
          <a:bodyPr spcFirstLastPara="1" wrap="square" lIns="91425" tIns="45700" rIns="91425" bIns="45700" anchor="t" anchorCtr="0">
            <a:normAutofit/>
          </a:bodyPr>
          <a:lstStyle/>
          <a:p>
            <a:pPr marR="0" lvl="0" algn="l" rtl="0">
              <a:lnSpc>
                <a:spcPct val="90000"/>
              </a:lnSpc>
              <a:spcBef>
                <a:spcPts val="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Identify an open question</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Formulate a hypothesis</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b="1" dirty="0">
                <a:solidFill>
                  <a:schemeClr val="lt1"/>
                </a:solidFill>
                <a:latin typeface="Helvetica Neue"/>
                <a:ea typeface="Helvetica Neue"/>
                <a:cs typeface="Helvetica Neue"/>
                <a:sym typeface="Helvetica Neue"/>
              </a:rPr>
              <a:t>Experimental plan: Use the Genes in Space toolkit</a:t>
            </a:r>
            <a:endParaRPr b="1" dirty="0"/>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Justify your use of the ISS</a:t>
            </a:r>
            <a:endParaRPr dirty="0">
              <a:solidFill>
                <a:schemeClr val="bg1">
                  <a:lumMod val="50000"/>
                </a:schemeClr>
              </a:solidFill>
            </a:endParaRPr>
          </a:p>
        </p:txBody>
      </p:sp>
      <p:pic>
        <p:nvPicPr>
          <p:cNvPr id="438" name="Google Shape;438;p11"/>
          <p:cNvPicPr preferRelativeResize="0"/>
          <p:nvPr/>
        </p:nvPicPr>
        <p:blipFill rotWithShape="1">
          <a:blip r:embed="rId4">
            <a:alphaModFix/>
          </a:blip>
          <a:srcRect/>
          <a:stretch/>
        </p:blipFill>
        <p:spPr>
          <a:xfrm>
            <a:off x="7125721" y="2071053"/>
            <a:ext cx="3847398" cy="2954617"/>
          </a:xfrm>
          <a:prstGeom prst="rect">
            <a:avLst/>
          </a:prstGeom>
          <a:noFill/>
          <a:ln>
            <a:noFill/>
          </a:ln>
        </p:spPr>
      </p:pic>
      <p:pic>
        <p:nvPicPr>
          <p:cNvPr id="2" name="Picture 1">
            <a:extLst>
              <a:ext uri="{FF2B5EF4-FFF2-40B4-BE49-F238E27FC236}">
                <a16:creationId xmlns:a16="http://schemas.microsoft.com/office/drawing/2014/main" id="{6D11F8CB-A8B5-441F-991E-EBB42BED1C70}"/>
              </a:ext>
            </a:extLst>
          </p:cNvPr>
          <p:cNvPicPr>
            <a:picLocks noChangeAspect="1"/>
          </p:cNvPicPr>
          <p:nvPr/>
        </p:nvPicPr>
        <p:blipFill>
          <a:blip r:embed="rId5"/>
          <a:stretch>
            <a:fillRect/>
          </a:stretch>
        </p:blipFill>
        <p:spPr>
          <a:xfrm>
            <a:off x="8493550" y="-952663"/>
            <a:ext cx="4462272" cy="446227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12"/>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447" name="Google Shape;447;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The Genes in Space toolkit</a:t>
            </a:r>
            <a:endParaRPr/>
          </a:p>
        </p:txBody>
      </p:sp>
      <p:pic>
        <p:nvPicPr>
          <p:cNvPr id="449" name="Google Shape;449;p12"/>
          <p:cNvPicPr preferRelativeResize="0"/>
          <p:nvPr/>
        </p:nvPicPr>
        <p:blipFill rotWithShape="1">
          <a:blip r:embed="rId4">
            <a:alphaModFix/>
          </a:blip>
          <a:srcRect/>
          <a:stretch/>
        </p:blipFill>
        <p:spPr>
          <a:xfrm>
            <a:off x="9051706" y="1973398"/>
            <a:ext cx="2069012" cy="2069012"/>
          </a:xfrm>
          <a:prstGeom prst="roundRect">
            <a:avLst>
              <a:gd name="adj" fmla="val 16667"/>
            </a:avLst>
          </a:prstGeom>
          <a:noFill/>
          <a:ln>
            <a:noFill/>
          </a:ln>
        </p:spPr>
      </p:pic>
      <p:pic>
        <p:nvPicPr>
          <p:cNvPr id="450" name="Google Shape;450;p12"/>
          <p:cNvPicPr preferRelativeResize="0"/>
          <p:nvPr/>
        </p:nvPicPr>
        <p:blipFill rotWithShape="1">
          <a:blip r:embed="rId5">
            <a:alphaModFix/>
          </a:blip>
          <a:srcRect/>
          <a:stretch/>
        </p:blipFill>
        <p:spPr>
          <a:xfrm>
            <a:off x="962282" y="1966253"/>
            <a:ext cx="2858475" cy="2113738"/>
          </a:xfrm>
          <a:prstGeom prst="roundRect">
            <a:avLst>
              <a:gd name="adj" fmla="val 16667"/>
            </a:avLst>
          </a:prstGeom>
          <a:noFill/>
          <a:ln>
            <a:noFill/>
          </a:ln>
        </p:spPr>
      </p:pic>
      <p:pic>
        <p:nvPicPr>
          <p:cNvPr id="451" name="Google Shape;451;p12"/>
          <p:cNvPicPr preferRelativeResize="0"/>
          <p:nvPr/>
        </p:nvPicPr>
        <p:blipFill rotWithShape="1">
          <a:blip r:embed="rId6">
            <a:alphaModFix/>
          </a:blip>
          <a:srcRect/>
          <a:stretch/>
        </p:blipFill>
        <p:spPr>
          <a:xfrm>
            <a:off x="4599141" y="1966253"/>
            <a:ext cx="3457838" cy="2075624"/>
          </a:xfrm>
          <a:prstGeom prst="roundRect">
            <a:avLst>
              <a:gd name="adj" fmla="val 16667"/>
            </a:avLst>
          </a:prstGeom>
          <a:noFill/>
          <a:ln>
            <a:noFill/>
          </a:ln>
        </p:spPr>
      </p:pic>
      <p:sp>
        <p:nvSpPr>
          <p:cNvPr id="452" name="Google Shape;452;p12"/>
          <p:cNvSpPr txBox="1"/>
          <p:nvPr/>
        </p:nvSpPr>
        <p:spPr>
          <a:xfrm>
            <a:off x="838200" y="4317442"/>
            <a:ext cx="3161931" cy="1631216"/>
          </a:xfrm>
          <a:prstGeom prst="rect">
            <a:avLst/>
          </a:prstGeom>
          <a:solidFill>
            <a:srgbClr val="7F7F7F">
              <a:alpha val="6666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Helvetica Neue"/>
                <a:ea typeface="Helvetica Neue"/>
                <a:cs typeface="Helvetica Neue"/>
                <a:sym typeface="Helvetica Neue"/>
              </a:rPr>
              <a:t>PCR</a:t>
            </a:r>
            <a:endParaRPr/>
          </a:p>
          <a:p>
            <a:pPr marL="0" marR="0" lvl="0" indent="0" algn="ctr" rtl="0">
              <a:spcBef>
                <a:spcPts val="0"/>
              </a:spcBef>
              <a:spcAft>
                <a:spcPts val="0"/>
              </a:spcAft>
              <a:buNone/>
            </a:pPr>
            <a:r>
              <a:rPr lang="en-US" sz="2200">
                <a:solidFill>
                  <a:schemeClr val="lt1"/>
                </a:solidFill>
                <a:latin typeface="Helvetica Neue"/>
                <a:ea typeface="Helvetica Neue"/>
                <a:cs typeface="Helvetica Neue"/>
                <a:sym typeface="Helvetica Neue"/>
              </a:rPr>
              <a:t>→</a:t>
            </a:r>
            <a:r>
              <a:rPr lang="en-US" sz="2400">
                <a:solidFill>
                  <a:schemeClr val="lt1"/>
                </a:solidFill>
                <a:latin typeface="Helvetica Neue"/>
                <a:ea typeface="Helvetica Neue"/>
                <a:cs typeface="Helvetica Neue"/>
                <a:sym typeface="Helvetica Neue"/>
              </a:rPr>
              <a:t> </a:t>
            </a:r>
            <a:r>
              <a:rPr lang="en-US" sz="2200">
                <a:solidFill>
                  <a:schemeClr val="lt1"/>
                </a:solidFill>
                <a:latin typeface="Helvetica Neue"/>
                <a:ea typeface="Helvetica Neue"/>
                <a:cs typeface="Helvetica Neue"/>
                <a:sym typeface="Helvetica Neue"/>
              </a:rPr>
              <a:t>Use it to make copies of a gene you want to study</a:t>
            </a:r>
            <a:endParaRPr/>
          </a:p>
        </p:txBody>
      </p:sp>
      <p:sp>
        <p:nvSpPr>
          <p:cNvPr id="453" name="Google Shape;453;p12"/>
          <p:cNvSpPr txBox="1"/>
          <p:nvPr/>
        </p:nvSpPr>
        <p:spPr>
          <a:xfrm>
            <a:off x="4500746" y="4317442"/>
            <a:ext cx="3654628" cy="1631216"/>
          </a:xfrm>
          <a:prstGeom prst="rect">
            <a:avLst/>
          </a:prstGeom>
          <a:solidFill>
            <a:srgbClr val="7F7F7F">
              <a:alpha val="6666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Helvetica Neue"/>
                <a:ea typeface="Helvetica Neue"/>
                <a:cs typeface="Helvetica Neue"/>
                <a:sym typeface="Helvetica Neue"/>
              </a:rPr>
              <a:t>BioBits cell-free system</a:t>
            </a:r>
            <a:endParaRPr/>
          </a:p>
          <a:p>
            <a:pPr marL="0" marR="0" lvl="0" indent="0" algn="ctr" rtl="0">
              <a:spcBef>
                <a:spcPts val="0"/>
              </a:spcBef>
              <a:spcAft>
                <a:spcPts val="0"/>
              </a:spcAft>
              <a:buNone/>
            </a:pPr>
            <a:r>
              <a:rPr lang="en-US" sz="2200">
                <a:solidFill>
                  <a:schemeClr val="lt1"/>
                </a:solidFill>
                <a:latin typeface="Helvetica Neue"/>
                <a:ea typeface="Helvetica Neue"/>
                <a:cs typeface="Helvetica Neue"/>
                <a:sym typeface="Helvetica Neue"/>
              </a:rPr>
              <a:t>→ Use it to manufacture proteins</a:t>
            </a:r>
            <a:endParaRPr/>
          </a:p>
        </p:txBody>
      </p:sp>
      <p:sp>
        <p:nvSpPr>
          <p:cNvPr id="454" name="Google Shape;454;p12"/>
          <p:cNvSpPr txBox="1"/>
          <p:nvPr/>
        </p:nvSpPr>
        <p:spPr>
          <a:xfrm>
            <a:off x="8400735" y="4317442"/>
            <a:ext cx="3370953" cy="1631216"/>
          </a:xfrm>
          <a:prstGeom prst="rect">
            <a:avLst/>
          </a:prstGeom>
          <a:solidFill>
            <a:srgbClr val="7F7F7F">
              <a:alpha val="6666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Helvetica Neue"/>
                <a:ea typeface="Helvetica Neue"/>
                <a:cs typeface="Helvetica Neue"/>
                <a:sym typeface="Helvetica Neue"/>
              </a:rPr>
              <a:t>P51 fluorescence viewer</a:t>
            </a:r>
            <a:endParaRPr/>
          </a:p>
          <a:p>
            <a:pPr marL="0" marR="0" lvl="0" indent="0" algn="ctr" rtl="0">
              <a:spcBef>
                <a:spcPts val="0"/>
              </a:spcBef>
              <a:spcAft>
                <a:spcPts val="0"/>
              </a:spcAft>
              <a:buNone/>
            </a:pPr>
            <a:r>
              <a:rPr lang="en-US" sz="2200">
                <a:solidFill>
                  <a:schemeClr val="lt1"/>
                </a:solidFill>
                <a:latin typeface="Helvetica Neue"/>
                <a:ea typeface="Helvetica Neue"/>
                <a:cs typeface="Helvetica Neue"/>
                <a:sym typeface="Helvetica Neue"/>
              </a:rPr>
              <a:t>→ Use it to visualize fluorescent molecules</a:t>
            </a:r>
            <a:endParaRPr/>
          </a:p>
        </p:txBody>
      </p:sp>
      <p:pic>
        <p:nvPicPr>
          <p:cNvPr id="2" name="Picture 1">
            <a:extLst>
              <a:ext uri="{FF2B5EF4-FFF2-40B4-BE49-F238E27FC236}">
                <a16:creationId xmlns:a16="http://schemas.microsoft.com/office/drawing/2014/main" id="{A6F32282-39E5-DBDC-AA60-4B77153FC719}"/>
              </a:ext>
            </a:extLst>
          </p:cNvPr>
          <p:cNvPicPr>
            <a:picLocks noChangeAspect="1"/>
          </p:cNvPicPr>
          <p:nvPr/>
        </p:nvPicPr>
        <p:blipFill>
          <a:blip r:embed="rId7"/>
          <a:stretch>
            <a:fillRect/>
          </a:stretch>
        </p:blipFill>
        <p:spPr>
          <a:xfrm>
            <a:off x="8493550" y="-952663"/>
            <a:ext cx="4462272" cy="446227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13"/>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461" name="Google Shape;461;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Applying is easy</a:t>
            </a:r>
            <a:endParaRPr/>
          </a:p>
        </p:txBody>
      </p:sp>
      <p:sp>
        <p:nvSpPr>
          <p:cNvPr id="462" name="Google Shape;462;p13"/>
          <p:cNvSpPr txBox="1"/>
          <p:nvPr/>
        </p:nvSpPr>
        <p:spPr>
          <a:xfrm>
            <a:off x="1605782" y="2693017"/>
            <a:ext cx="4833595" cy="3404961"/>
          </a:xfrm>
          <a:prstGeom prst="rect">
            <a:avLst/>
          </a:prstGeom>
          <a:noFill/>
          <a:ln>
            <a:noFill/>
          </a:ln>
        </p:spPr>
        <p:txBody>
          <a:bodyPr spcFirstLastPara="1" wrap="square" lIns="91425" tIns="45700" rIns="91425" bIns="45700" anchor="t" anchorCtr="0">
            <a:normAutofit/>
          </a:bodyPr>
          <a:lstStyle/>
          <a:p>
            <a:pPr marR="0" lvl="0" algn="l" rtl="0">
              <a:lnSpc>
                <a:spcPct val="90000"/>
              </a:lnSpc>
              <a:spcBef>
                <a:spcPts val="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Identify an open question</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Formulate a hypothesis</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dirty="0">
                <a:solidFill>
                  <a:schemeClr val="bg1">
                    <a:lumMod val="50000"/>
                  </a:schemeClr>
                </a:solidFill>
                <a:latin typeface="Helvetica Neue"/>
                <a:ea typeface="Helvetica Neue"/>
                <a:cs typeface="Helvetica Neue"/>
                <a:sym typeface="Helvetica Neue"/>
              </a:rPr>
              <a:t>Experimental plan: Use the Genes in Space toolkit</a:t>
            </a:r>
            <a:endParaRPr dirty="0">
              <a:solidFill>
                <a:schemeClr val="bg1">
                  <a:lumMod val="50000"/>
                </a:schemeClr>
              </a:solidFill>
            </a:endParaRPr>
          </a:p>
          <a:p>
            <a:pPr marR="0" lvl="0" algn="l" rtl="0">
              <a:lnSpc>
                <a:spcPct val="90000"/>
              </a:lnSpc>
              <a:spcBef>
                <a:spcPts val="1000"/>
              </a:spcBef>
              <a:spcAft>
                <a:spcPts val="0"/>
              </a:spcAft>
              <a:buClr>
                <a:schemeClr val="lt1"/>
              </a:buClr>
              <a:buSzPts val="2400"/>
            </a:pPr>
            <a:r>
              <a:rPr lang="en-US" sz="2400" b="1" dirty="0">
                <a:solidFill>
                  <a:schemeClr val="lt1"/>
                </a:solidFill>
                <a:latin typeface="Helvetica Neue"/>
                <a:ea typeface="Helvetica Neue"/>
                <a:cs typeface="Helvetica Neue"/>
                <a:sym typeface="Helvetica Neue"/>
              </a:rPr>
              <a:t>Justify your use of the ISS</a:t>
            </a:r>
            <a:endParaRPr b="1" dirty="0"/>
          </a:p>
        </p:txBody>
      </p:sp>
      <p:pic>
        <p:nvPicPr>
          <p:cNvPr id="465" name="Google Shape;465;p13"/>
          <p:cNvPicPr preferRelativeResize="0"/>
          <p:nvPr/>
        </p:nvPicPr>
        <p:blipFill rotWithShape="1">
          <a:blip r:embed="rId4">
            <a:alphaModFix/>
          </a:blip>
          <a:srcRect/>
          <a:stretch/>
        </p:blipFill>
        <p:spPr>
          <a:xfrm>
            <a:off x="7055600" y="1933045"/>
            <a:ext cx="3780358" cy="3925819"/>
          </a:xfrm>
          <a:prstGeom prst="rect">
            <a:avLst/>
          </a:prstGeom>
          <a:noFill/>
          <a:ln>
            <a:noFill/>
          </a:ln>
        </p:spPr>
      </p:pic>
      <p:pic>
        <p:nvPicPr>
          <p:cNvPr id="2" name="Picture 1">
            <a:extLst>
              <a:ext uri="{FF2B5EF4-FFF2-40B4-BE49-F238E27FC236}">
                <a16:creationId xmlns:a16="http://schemas.microsoft.com/office/drawing/2014/main" id="{7F3F8FD3-6459-B7BE-B93F-29ACECEE2D61}"/>
              </a:ext>
            </a:extLst>
          </p:cNvPr>
          <p:cNvPicPr>
            <a:picLocks noChangeAspect="1"/>
          </p:cNvPicPr>
          <p:nvPr/>
        </p:nvPicPr>
        <p:blipFill>
          <a:blip r:embed="rId5"/>
          <a:stretch>
            <a:fillRect/>
          </a:stretch>
        </p:blipFill>
        <p:spPr>
          <a:xfrm>
            <a:off x="8493550" y="-952663"/>
            <a:ext cx="4462272" cy="44622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14"/>
          <p:cNvPicPr preferRelativeResize="0"/>
          <p:nvPr/>
        </p:nvPicPr>
        <p:blipFill rotWithShape="1">
          <a:blip r:embed="rId3">
            <a:alphaModFix/>
          </a:blip>
          <a:srcRect/>
          <a:stretch/>
        </p:blipFill>
        <p:spPr>
          <a:xfrm>
            <a:off x="-4015807" y="0"/>
            <a:ext cx="18425769" cy="8004534"/>
          </a:xfrm>
          <a:prstGeom prst="rect">
            <a:avLst/>
          </a:prstGeom>
          <a:noFill/>
          <a:ln>
            <a:noFill/>
          </a:ln>
        </p:spPr>
      </p:pic>
      <p:sp>
        <p:nvSpPr>
          <p:cNvPr id="475" name="Google Shape;475;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Genes in Space 2023</a:t>
            </a:r>
            <a:endParaRPr/>
          </a:p>
        </p:txBody>
      </p:sp>
      <p:sp>
        <p:nvSpPr>
          <p:cNvPr id="477" name="Google Shape;477;p14"/>
          <p:cNvSpPr txBox="1">
            <a:spLocks noGrp="1"/>
          </p:cNvSpPr>
          <p:nvPr>
            <p:ph type="body" idx="1"/>
          </p:nvPr>
        </p:nvSpPr>
        <p:spPr>
          <a:xfrm>
            <a:off x="990600" y="1898966"/>
            <a:ext cx="4818529"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400"/>
              <a:buChar char="•"/>
            </a:pPr>
            <a:r>
              <a:rPr lang="en-US" sz="2400" dirty="0">
                <a:solidFill>
                  <a:schemeClr val="lt1"/>
                </a:solidFill>
                <a:latin typeface="Helvetica Neue"/>
                <a:ea typeface="Helvetica Neue"/>
                <a:cs typeface="Helvetica Neue"/>
                <a:sym typeface="Helvetica Neue"/>
              </a:rPr>
              <a:t>U.S. students in grades 7-12</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Helvetica Neue"/>
                <a:ea typeface="Helvetica Neue"/>
                <a:cs typeface="Helvetica Neue"/>
                <a:sym typeface="Helvetica Neue"/>
              </a:rPr>
              <a:t>Apply individually or in pairs</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Helvetica Neue"/>
                <a:ea typeface="Helvetica Neue"/>
                <a:cs typeface="Helvetica Neue"/>
                <a:sym typeface="Helvetica Neue"/>
              </a:rPr>
              <a:t>Application must be sponsored by an adult</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Helvetica Neue"/>
                <a:ea typeface="Helvetica Neue"/>
                <a:cs typeface="Helvetica Neue"/>
                <a:sym typeface="Helvetica Neue"/>
              </a:rPr>
              <a:t>Application open </a:t>
            </a:r>
            <a:r>
              <a:rPr lang="en-US" sz="2400" b="1" dirty="0">
                <a:solidFill>
                  <a:schemeClr val="lt1"/>
                </a:solidFill>
                <a:latin typeface="Helvetica Neue"/>
                <a:ea typeface="Helvetica Neue"/>
                <a:cs typeface="Helvetica Neue"/>
                <a:sym typeface="Helvetica Neue"/>
              </a:rPr>
              <a:t>January 12 - April 17 </a:t>
            </a:r>
            <a:r>
              <a:rPr lang="en-US" sz="2400" dirty="0">
                <a:solidFill>
                  <a:schemeClr val="lt1"/>
                </a:solidFill>
                <a:latin typeface="Helvetica Neue"/>
                <a:ea typeface="Helvetica Neue"/>
                <a:cs typeface="Helvetica Neue"/>
                <a:sym typeface="Helvetica Neue"/>
              </a:rPr>
              <a:t>at </a:t>
            </a:r>
            <a:r>
              <a:rPr lang="en-US" sz="2400" u="sng" dirty="0">
                <a:solidFill>
                  <a:schemeClr val="lt1"/>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www.genesinspace.org</a:t>
            </a:r>
            <a:endParaRPr sz="2400" dirty="0">
              <a:solidFill>
                <a:schemeClr val="lt1"/>
              </a:solidFill>
              <a:latin typeface="Helvetica Neue"/>
              <a:ea typeface="Helvetica Neue"/>
              <a:cs typeface="Helvetica Neue"/>
              <a:sym typeface="Helvetica Neue"/>
            </a:endParaRPr>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Helvetica Neue"/>
                <a:ea typeface="Helvetica Neue"/>
                <a:cs typeface="Helvetica Neue"/>
                <a:sym typeface="Helvetica Neue"/>
              </a:rPr>
              <a:t>Cost: FREE </a:t>
            </a:r>
            <a:endParaRPr sz="2400" b="1" dirty="0">
              <a:solidFill>
                <a:schemeClr val="lt1"/>
              </a:solidFill>
              <a:latin typeface="Helvetica Neue"/>
              <a:ea typeface="Helvetica Neue"/>
              <a:cs typeface="Helvetica Neue"/>
              <a:sym typeface="Helvetica Neue"/>
            </a:endParaRPr>
          </a:p>
        </p:txBody>
      </p:sp>
      <p:pic>
        <p:nvPicPr>
          <p:cNvPr id="478" name="Google Shape;478;p14"/>
          <p:cNvPicPr preferRelativeResize="0"/>
          <p:nvPr/>
        </p:nvPicPr>
        <p:blipFill rotWithShape="1">
          <a:blip r:embed="rId5">
            <a:alphaModFix/>
          </a:blip>
          <a:srcRect/>
          <a:stretch/>
        </p:blipFill>
        <p:spPr>
          <a:xfrm>
            <a:off x="6382873" y="1898965"/>
            <a:ext cx="4181136" cy="3535201"/>
          </a:xfrm>
          <a:prstGeom prst="rect">
            <a:avLst/>
          </a:prstGeom>
          <a:noFill/>
          <a:ln>
            <a:noFill/>
          </a:ln>
        </p:spPr>
      </p:pic>
      <p:pic>
        <p:nvPicPr>
          <p:cNvPr id="2" name="Picture 1">
            <a:extLst>
              <a:ext uri="{FF2B5EF4-FFF2-40B4-BE49-F238E27FC236}">
                <a16:creationId xmlns:a16="http://schemas.microsoft.com/office/drawing/2014/main" id="{9B5C32D4-6535-862A-A5C9-9FE964CC7BA6}"/>
              </a:ext>
            </a:extLst>
          </p:cNvPr>
          <p:cNvPicPr>
            <a:picLocks noChangeAspect="1"/>
          </p:cNvPicPr>
          <p:nvPr/>
        </p:nvPicPr>
        <p:blipFill>
          <a:blip r:embed="rId6"/>
          <a:stretch>
            <a:fillRect/>
          </a:stretch>
        </p:blipFill>
        <p:spPr>
          <a:xfrm>
            <a:off x="8493550" y="-952663"/>
            <a:ext cx="4462272" cy="446227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15"/>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485" name="Google Shape;4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Contest timeline</a:t>
            </a:r>
            <a:endParaRPr/>
          </a:p>
        </p:txBody>
      </p:sp>
      <p:grpSp>
        <p:nvGrpSpPr>
          <p:cNvPr id="487" name="Google Shape;487;p15"/>
          <p:cNvGrpSpPr/>
          <p:nvPr/>
        </p:nvGrpSpPr>
        <p:grpSpPr>
          <a:xfrm>
            <a:off x="3379013" y="1092677"/>
            <a:ext cx="2578832" cy="2597121"/>
            <a:chOff x="2777759" y="1326506"/>
            <a:chExt cx="2578832" cy="2597121"/>
          </a:xfrm>
        </p:grpSpPr>
        <p:pic>
          <p:nvPicPr>
            <p:cNvPr id="488" name="Google Shape;488;p15"/>
            <p:cNvPicPr preferRelativeResize="0"/>
            <p:nvPr/>
          </p:nvPicPr>
          <p:blipFill rotWithShape="1">
            <a:blip r:embed="rId4">
              <a:alphaModFix/>
            </a:blip>
            <a:srcRect/>
            <a:stretch/>
          </p:blipFill>
          <p:spPr>
            <a:xfrm>
              <a:off x="2777759" y="1326506"/>
              <a:ext cx="2578832" cy="2597121"/>
            </a:xfrm>
            <a:prstGeom prst="rect">
              <a:avLst/>
            </a:prstGeom>
            <a:noFill/>
            <a:ln>
              <a:noFill/>
            </a:ln>
          </p:spPr>
        </p:pic>
        <p:sp>
          <p:nvSpPr>
            <p:cNvPr id="489" name="Google Shape;489;p15"/>
            <p:cNvSpPr txBox="1"/>
            <p:nvPr/>
          </p:nvSpPr>
          <p:spPr>
            <a:xfrm>
              <a:off x="3042213" y="2976087"/>
              <a:ext cx="2162661"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panose="020B0604020202020204" charset="0"/>
                  <a:ea typeface="Montserrat"/>
                  <a:cs typeface="Montserrat"/>
                  <a:sym typeface="Montserrat"/>
                </a:rPr>
                <a:t>Develop your idea</a:t>
              </a:r>
              <a:endParaRPr dirty="0">
                <a:latin typeface="Helvetica Neue" panose="020B0604020202020204" charset="0"/>
              </a:endParaRPr>
            </a:p>
          </p:txBody>
        </p:sp>
      </p:grpSp>
      <p:grpSp>
        <p:nvGrpSpPr>
          <p:cNvPr id="490" name="Google Shape;490;p15"/>
          <p:cNvGrpSpPr/>
          <p:nvPr/>
        </p:nvGrpSpPr>
        <p:grpSpPr>
          <a:xfrm>
            <a:off x="3521912" y="3112646"/>
            <a:ext cx="2572735" cy="2597121"/>
            <a:chOff x="-3029936" y="-1100705"/>
            <a:chExt cx="2572735" cy="2597121"/>
          </a:xfrm>
        </p:grpSpPr>
        <p:pic>
          <p:nvPicPr>
            <p:cNvPr id="491" name="Google Shape;491;p15"/>
            <p:cNvPicPr preferRelativeResize="0"/>
            <p:nvPr/>
          </p:nvPicPr>
          <p:blipFill rotWithShape="1">
            <a:blip r:embed="rId5">
              <a:alphaModFix/>
            </a:blip>
            <a:srcRect/>
            <a:stretch/>
          </p:blipFill>
          <p:spPr>
            <a:xfrm>
              <a:off x="-3029936" y="-1100705"/>
              <a:ext cx="2572735" cy="2597121"/>
            </a:xfrm>
            <a:prstGeom prst="rect">
              <a:avLst/>
            </a:prstGeom>
            <a:noFill/>
            <a:ln>
              <a:noFill/>
            </a:ln>
          </p:spPr>
        </p:pic>
        <p:sp>
          <p:nvSpPr>
            <p:cNvPr id="492" name="Google Shape;492;p15"/>
            <p:cNvSpPr txBox="1"/>
            <p:nvPr/>
          </p:nvSpPr>
          <p:spPr>
            <a:xfrm>
              <a:off x="-2921038" y="481873"/>
              <a:ext cx="216266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Mentoring</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June-July</a:t>
              </a:r>
              <a:endParaRPr dirty="0"/>
            </a:p>
          </p:txBody>
        </p:sp>
      </p:grpSp>
      <p:grpSp>
        <p:nvGrpSpPr>
          <p:cNvPr id="493" name="Google Shape;493;p15"/>
          <p:cNvGrpSpPr/>
          <p:nvPr/>
        </p:nvGrpSpPr>
        <p:grpSpPr>
          <a:xfrm>
            <a:off x="5924226" y="2837750"/>
            <a:ext cx="2572735" cy="2700995"/>
            <a:chOff x="-2232912" y="3256486"/>
            <a:chExt cx="2572735" cy="2700995"/>
          </a:xfrm>
        </p:grpSpPr>
        <p:pic>
          <p:nvPicPr>
            <p:cNvPr id="494" name="Google Shape;494;p15"/>
            <p:cNvPicPr preferRelativeResize="0"/>
            <p:nvPr/>
          </p:nvPicPr>
          <p:blipFill rotWithShape="1">
            <a:blip r:embed="rId6">
              <a:alphaModFix/>
            </a:blip>
            <a:srcRect/>
            <a:stretch/>
          </p:blipFill>
          <p:spPr>
            <a:xfrm>
              <a:off x="-2232912" y="3256486"/>
              <a:ext cx="2572735" cy="2597121"/>
            </a:xfrm>
            <a:prstGeom prst="rect">
              <a:avLst/>
            </a:prstGeom>
            <a:noFill/>
            <a:ln>
              <a:noFill/>
            </a:ln>
          </p:spPr>
        </p:pic>
        <p:sp>
          <p:nvSpPr>
            <p:cNvPr id="495" name="Google Shape;495;p15"/>
            <p:cNvSpPr txBox="1"/>
            <p:nvPr/>
          </p:nvSpPr>
          <p:spPr>
            <a:xfrm>
              <a:off x="-2196652" y="5034151"/>
              <a:ext cx="216266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Winner</a:t>
              </a:r>
              <a:endParaRPr dirty="0"/>
            </a:p>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announced</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August 3, 2023</a:t>
              </a:r>
              <a:endParaRPr dirty="0"/>
            </a:p>
          </p:txBody>
        </p:sp>
      </p:grpSp>
      <p:grpSp>
        <p:nvGrpSpPr>
          <p:cNvPr id="496" name="Google Shape;496;p15"/>
          <p:cNvGrpSpPr/>
          <p:nvPr/>
        </p:nvGrpSpPr>
        <p:grpSpPr>
          <a:xfrm>
            <a:off x="8392074" y="2897685"/>
            <a:ext cx="2572735" cy="2685303"/>
            <a:chOff x="2734426" y="3163556"/>
            <a:chExt cx="2572735" cy="2685303"/>
          </a:xfrm>
        </p:grpSpPr>
        <p:pic>
          <p:nvPicPr>
            <p:cNvPr id="497" name="Google Shape;497;p15"/>
            <p:cNvPicPr preferRelativeResize="0"/>
            <p:nvPr/>
          </p:nvPicPr>
          <p:blipFill rotWithShape="1">
            <a:blip r:embed="rId7">
              <a:alphaModFix/>
            </a:blip>
            <a:srcRect/>
            <a:stretch/>
          </p:blipFill>
          <p:spPr>
            <a:xfrm>
              <a:off x="2734426" y="3163556"/>
              <a:ext cx="2572735" cy="2603218"/>
            </a:xfrm>
            <a:prstGeom prst="rect">
              <a:avLst/>
            </a:prstGeom>
            <a:noFill/>
            <a:ln>
              <a:noFill/>
            </a:ln>
          </p:spPr>
        </p:pic>
        <p:sp>
          <p:nvSpPr>
            <p:cNvPr id="498" name="Google Shape;498;p15"/>
            <p:cNvSpPr txBox="1"/>
            <p:nvPr/>
          </p:nvSpPr>
          <p:spPr>
            <a:xfrm>
              <a:off x="2905033" y="4925529"/>
              <a:ext cx="216266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Your experiment in space!</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2024</a:t>
              </a:r>
              <a:endParaRPr dirty="0"/>
            </a:p>
          </p:txBody>
        </p:sp>
      </p:grpSp>
      <p:sp>
        <p:nvSpPr>
          <p:cNvPr id="499" name="Google Shape;499;p15"/>
          <p:cNvSpPr/>
          <p:nvPr/>
        </p:nvSpPr>
        <p:spPr>
          <a:xfrm rot="8100000">
            <a:off x="3267448" y="2510473"/>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0" name="Google Shape;500;p15"/>
          <p:cNvSpPr/>
          <p:nvPr/>
        </p:nvSpPr>
        <p:spPr>
          <a:xfrm rot="8100000">
            <a:off x="5676851" y="2533999"/>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1" name="Google Shape;501;p15"/>
          <p:cNvSpPr/>
          <p:nvPr/>
        </p:nvSpPr>
        <p:spPr>
          <a:xfrm rot="8100000">
            <a:off x="8150791" y="2536931"/>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p15"/>
          <p:cNvSpPr/>
          <p:nvPr/>
        </p:nvSpPr>
        <p:spPr>
          <a:xfrm rot="8100000">
            <a:off x="3227083" y="4447049"/>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3" name="Google Shape;503;p15"/>
          <p:cNvSpPr/>
          <p:nvPr/>
        </p:nvSpPr>
        <p:spPr>
          <a:xfrm rot="8100000">
            <a:off x="5690278" y="4470575"/>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4" name="Google Shape;504;p15"/>
          <p:cNvSpPr/>
          <p:nvPr/>
        </p:nvSpPr>
        <p:spPr>
          <a:xfrm rot="8100000">
            <a:off x="8176918" y="4474372"/>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15"/>
          <p:cNvSpPr/>
          <p:nvPr/>
        </p:nvSpPr>
        <p:spPr>
          <a:xfrm rot="8100000">
            <a:off x="1084332" y="4467289"/>
            <a:ext cx="258845" cy="241954"/>
          </a:xfrm>
          <a:prstGeom prst="halfFrame">
            <a:avLst>
              <a:gd name="adj1" fmla="val 12682"/>
              <a:gd name="adj2" fmla="val 12683"/>
            </a:avLst>
          </a:prstGeom>
          <a:solidFill>
            <a:srgbClr val="FFD634"/>
          </a:solidFill>
          <a:ln w="12700" cap="flat" cmpd="sng">
            <a:solidFill>
              <a:srgbClr val="FFD6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506" name="Google Shape;506;p15"/>
          <p:cNvGrpSpPr/>
          <p:nvPr/>
        </p:nvGrpSpPr>
        <p:grpSpPr>
          <a:xfrm>
            <a:off x="5931687" y="1082167"/>
            <a:ext cx="2578832" cy="2597121"/>
            <a:chOff x="4964525" y="1332520"/>
            <a:chExt cx="2578832" cy="2597121"/>
          </a:xfrm>
        </p:grpSpPr>
        <p:pic>
          <p:nvPicPr>
            <p:cNvPr id="507" name="Google Shape;507;p15"/>
            <p:cNvPicPr preferRelativeResize="0"/>
            <p:nvPr/>
          </p:nvPicPr>
          <p:blipFill rotWithShape="1">
            <a:blip r:embed="rId8">
              <a:alphaModFix/>
            </a:blip>
            <a:srcRect/>
            <a:stretch/>
          </p:blipFill>
          <p:spPr>
            <a:xfrm>
              <a:off x="4964525" y="1332520"/>
              <a:ext cx="2578832" cy="2597121"/>
            </a:xfrm>
            <a:prstGeom prst="rect">
              <a:avLst/>
            </a:prstGeom>
            <a:noFill/>
            <a:ln>
              <a:noFill/>
            </a:ln>
          </p:spPr>
        </p:pic>
        <p:sp>
          <p:nvSpPr>
            <p:cNvPr id="508" name="Google Shape;508;p15"/>
            <p:cNvSpPr txBox="1"/>
            <p:nvPr/>
          </p:nvSpPr>
          <p:spPr>
            <a:xfrm>
              <a:off x="5159508" y="2994560"/>
              <a:ext cx="216266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Submit by</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April 17, 2023</a:t>
              </a:r>
              <a:endParaRPr dirty="0"/>
            </a:p>
          </p:txBody>
        </p:sp>
      </p:grpSp>
      <p:grpSp>
        <p:nvGrpSpPr>
          <p:cNvPr id="509" name="Google Shape;509;p15"/>
          <p:cNvGrpSpPr/>
          <p:nvPr/>
        </p:nvGrpSpPr>
        <p:grpSpPr>
          <a:xfrm>
            <a:off x="8392074" y="1092677"/>
            <a:ext cx="2572735" cy="2597121"/>
            <a:chOff x="-2206730" y="352566"/>
            <a:chExt cx="2572735" cy="2597121"/>
          </a:xfrm>
        </p:grpSpPr>
        <p:pic>
          <p:nvPicPr>
            <p:cNvPr id="510" name="Google Shape;510;p15"/>
            <p:cNvPicPr preferRelativeResize="0"/>
            <p:nvPr/>
          </p:nvPicPr>
          <p:blipFill rotWithShape="1">
            <a:blip r:embed="rId9">
              <a:alphaModFix/>
            </a:blip>
            <a:srcRect/>
            <a:stretch/>
          </p:blipFill>
          <p:spPr>
            <a:xfrm>
              <a:off x="-2206730" y="352566"/>
              <a:ext cx="2572735" cy="2597121"/>
            </a:xfrm>
            <a:prstGeom prst="rect">
              <a:avLst/>
            </a:prstGeom>
            <a:noFill/>
            <a:ln>
              <a:noFill/>
            </a:ln>
          </p:spPr>
        </p:pic>
        <p:sp>
          <p:nvSpPr>
            <p:cNvPr id="511" name="Google Shape;511;p15"/>
            <p:cNvSpPr txBox="1"/>
            <p:nvPr/>
          </p:nvSpPr>
          <p:spPr>
            <a:xfrm>
              <a:off x="-2001694" y="1915865"/>
              <a:ext cx="216266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Awardees &amp; semifinalists</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May 4, 2023</a:t>
              </a:r>
              <a:endParaRPr dirty="0"/>
            </a:p>
          </p:txBody>
        </p:sp>
      </p:grpSp>
      <p:grpSp>
        <p:nvGrpSpPr>
          <p:cNvPr id="512" name="Google Shape;512;p15"/>
          <p:cNvGrpSpPr/>
          <p:nvPr/>
        </p:nvGrpSpPr>
        <p:grpSpPr>
          <a:xfrm>
            <a:off x="1061493" y="2979241"/>
            <a:ext cx="2572735" cy="2597121"/>
            <a:chOff x="3437399" y="2602752"/>
            <a:chExt cx="2572735" cy="2597121"/>
          </a:xfrm>
        </p:grpSpPr>
        <p:pic>
          <p:nvPicPr>
            <p:cNvPr id="513" name="Google Shape;513;p15"/>
            <p:cNvPicPr preferRelativeResize="0"/>
            <p:nvPr/>
          </p:nvPicPr>
          <p:blipFill rotWithShape="1">
            <a:blip r:embed="rId10">
              <a:alphaModFix/>
            </a:blip>
            <a:srcRect/>
            <a:stretch/>
          </p:blipFill>
          <p:spPr>
            <a:xfrm>
              <a:off x="3437399" y="2602752"/>
              <a:ext cx="2572735" cy="2597121"/>
            </a:xfrm>
            <a:prstGeom prst="rect">
              <a:avLst/>
            </a:prstGeom>
            <a:noFill/>
            <a:ln>
              <a:noFill/>
            </a:ln>
          </p:spPr>
        </p:pic>
        <p:sp>
          <p:nvSpPr>
            <p:cNvPr id="514" name="Google Shape;514;p15"/>
            <p:cNvSpPr txBox="1"/>
            <p:nvPr/>
          </p:nvSpPr>
          <p:spPr>
            <a:xfrm>
              <a:off x="3603222" y="4304169"/>
              <a:ext cx="21627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Finalists</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May 22, 2023</a:t>
              </a:r>
              <a:endParaRPr dirty="0"/>
            </a:p>
          </p:txBody>
        </p:sp>
      </p:grpSp>
      <p:grpSp>
        <p:nvGrpSpPr>
          <p:cNvPr id="515" name="Google Shape;515;p15"/>
          <p:cNvGrpSpPr/>
          <p:nvPr/>
        </p:nvGrpSpPr>
        <p:grpSpPr>
          <a:xfrm>
            <a:off x="1058444" y="1079128"/>
            <a:ext cx="2578832" cy="2603218"/>
            <a:chOff x="764840" y="1320409"/>
            <a:chExt cx="2578832" cy="2603218"/>
          </a:xfrm>
        </p:grpSpPr>
        <p:pic>
          <p:nvPicPr>
            <p:cNvPr id="516" name="Google Shape;516;p15"/>
            <p:cNvPicPr preferRelativeResize="0"/>
            <p:nvPr/>
          </p:nvPicPr>
          <p:blipFill rotWithShape="1">
            <a:blip r:embed="rId11">
              <a:alphaModFix/>
            </a:blip>
            <a:srcRect/>
            <a:stretch/>
          </p:blipFill>
          <p:spPr>
            <a:xfrm>
              <a:off x="764840" y="1320409"/>
              <a:ext cx="2578832" cy="2603218"/>
            </a:xfrm>
            <a:prstGeom prst="rect">
              <a:avLst/>
            </a:prstGeom>
            <a:noFill/>
            <a:ln>
              <a:noFill/>
            </a:ln>
          </p:spPr>
        </p:pic>
        <p:sp>
          <p:nvSpPr>
            <p:cNvPr id="517" name="Google Shape;517;p15"/>
            <p:cNvSpPr txBox="1"/>
            <p:nvPr/>
          </p:nvSpPr>
          <p:spPr>
            <a:xfrm>
              <a:off x="910067" y="2976087"/>
              <a:ext cx="21627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Helvetica Neue"/>
                  <a:ea typeface="Helvetica Neue"/>
                  <a:cs typeface="Helvetica Neue"/>
                  <a:sym typeface="Helvetica Neue"/>
                </a:rPr>
                <a:t>Open</a:t>
              </a:r>
              <a:endParaRPr dirty="0"/>
            </a:p>
            <a:p>
              <a:pPr marL="0" marR="0" lvl="0" indent="0" algn="ctr" rtl="0">
                <a:spcBef>
                  <a:spcPts val="0"/>
                </a:spcBef>
                <a:spcAft>
                  <a:spcPts val="0"/>
                </a:spcAft>
                <a:buNone/>
              </a:pPr>
              <a:r>
                <a:rPr lang="en-US" sz="1800" dirty="0">
                  <a:solidFill>
                    <a:srgbClr val="FFD634"/>
                  </a:solidFill>
                  <a:latin typeface="Helvetica Neue"/>
                  <a:ea typeface="Helvetica Neue"/>
                  <a:cs typeface="Helvetica Neue"/>
                  <a:sym typeface="Helvetica Neue"/>
                </a:rPr>
                <a:t>January 12, 2023</a:t>
              </a:r>
              <a:endParaRPr dirty="0"/>
            </a:p>
          </p:txBody>
        </p:sp>
      </p:grpSp>
      <p:pic>
        <p:nvPicPr>
          <p:cNvPr id="3" name="Picture 2">
            <a:extLst>
              <a:ext uri="{FF2B5EF4-FFF2-40B4-BE49-F238E27FC236}">
                <a16:creationId xmlns:a16="http://schemas.microsoft.com/office/drawing/2014/main" id="{239C4978-B99E-D4B8-6F35-D64B156C8A11}"/>
              </a:ext>
            </a:extLst>
          </p:cNvPr>
          <p:cNvPicPr>
            <a:picLocks noChangeAspect="1"/>
          </p:cNvPicPr>
          <p:nvPr/>
        </p:nvPicPr>
        <p:blipFill>
          <a:blip r:embed="rId12"/>
          <a:stretch>
            <a:fillRect/>
          </a:stretch>
        </p:blipFill>
        <p:spPr>
          <a:xfrm>
            <a:off x="8493550" y="-952663"/>
            <a:ext cx="4462272" cy="446227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16"/>
          <p:cNvPicPr preferRelativeResize="0"/>
          <p:nvPr/>
        </p:nvPicPr>
        <p:blipFill rotWithShape="1">
          <a:blip r:embed="rId3">
            <a:alphaModFix/>
          </a:blip>
          <a:srcRect/>
          <a:stretch/>
        </p:blipFill>
        <p:spPr>
          <a:xfrm>
            <a:off x="-3984276" y="-15240"/>
            <a:ext cx="18425769" cy="8004534"/>
          </a:xfrm>
          <a:prstGeom prst="rect">
            <a:avLst/>
          </a:prstGeom>
          <a:noFill/>
          <a:ln>
            <a:noFill/>
          </a:ln>
        </p:spPr>
      </p:pic>
      <p:sp>
        <p:nvSpPr>
          <p:cNvPr id="524" name="Google Shape;52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Helvetica Neue"/>
              <a:buNone/>
            </a:pPr>
            <a:r>
              <a:rPr lang="en-US" sz="3600" b="1">
                <a:solidFill>
                  <a:schemeClr val="lt1"/>
                </a:solidFill>
                <a:latin typeface="Helvetica Neue"/>
                <a:ea typeface="Helvetica Neue"/>
                <a:cs typeface="Helvetica Neue"/>
                <a:sym typeface="Helvetica Neue"/>
              </a:rPr>
              <a:t>More resources</a:t>
            </a:r>
            <a:endParaRPr/>
          </a:p>
        </p:txBody>
      </p:sp>
      <p:sp>
        <p:nvSpPr>
          <p:cNvPr id="526" name="Google Shape;526;p16"/>
          <p:cNvSpPr txBox="1">
            <a:spLocks noGrp="1"/>
          </p:cNvSpPr>
          <p:nvPr>
            <p:ph type="body" idx="1"/>
          </p:nvPr>
        </p:nvSpPr>
        <p:spPr>
          <a:xfrm>
            <a:off x="990600" y="1898966"/>
            <a:ext cx="527304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b="1" dirty="0">
                <a:solidFill>
                  <a:schemeClr val="lt1"/>
                </a:solidFill>
                <a:latin typeface="Helvetica Neue"/>
                <a:ea typeface="Helvetica Neue"/>
                <a:cs typeface="Helvetica Neue"/>
                <a:sym typeface="Helvetica Neue"/>
              </a:rPr>
              <a:t>genesinspace.org/learn</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Helvetica Neue"/>
                <a:ea typeface="Helvetica Neue"/>
                <a:cs typeface="Helvetica Neue"/>
                <a:sym typeface="Helvetica Neue"/>
              </a:rPr>
              <a:t>Biotechnology explainers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Helvetica Neue"/>
                <a:ea typeface="Helvetica Neue"/>
                <a:cs typeface="Helvetica Neue"/>
                <a:sym typeface="Helvetica Neue"/>
              </a:rPr>
              <a:t>Space biology research</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Helvetica Neue"/>
                <a:ea typeface="Helvetica Neue"/>
                <a:cs typeface="Helvetica Neue"/>
                <a:sym typeface="Helvetica Neue"/>
              </a:rPr>
              <a:t>Publications from past awardees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Helvetica Neue"/>
                <a:ea typeface="Helvetica Neue"/>
                <a:cs typeface="Helvetica Neue"/>
                <a:sym typeface="Helvetica Neue"/>
              </a:rPr>
              <a:t>AND MORE!</a:t>
            </a:r>
            <a:endParaRPr dirty="0"/>
          </a:p>
        </p:txBody>
      </p:sp>
      <p:pic>
        <p:nvPicPr>
          <p:cNvPr id="527" name="Google Shape;527;p16"/>
          <p:cNvPicPr preferRelativeResize="0"/>
          <p:nvPr/>
        </p:nvPicPr>
        <p:blipFill rotWithShape="1">
          <a:blip r:embed="rId4">
            <a:alphaModFix/>
          </a:blip>
          <a:srcRect/>
          <a:stretch/>
        </p:blipFill>
        <p:spPr>
          <a:xfrm>
            <a:off x="6096000" y="1945349"/>
            <a:ext cx="4022134" cy="2262450"/>
          </a:xfrm>
          <a:prstGeom prst="rect">
            <a:avLst/>
          </a:prstGeom>
          <a:noFill/>
          <a:ln>
            <a:noFill/>
          </a:ln>
        </p:spPr>
      </p:pic>
      <p:pic>
        <p:nvPicPr>
          <p:cNvPr id="528" name="Google Shape;528;p16"/>
          <p:cNvPicPr preferRelativeResize="0"/>
          <p:nvPr/>
        </p:nvPicPr>
        <p:blipFill rotWithShape="1">
          <a:blip r:embed="rId5">
            <a:alphaModFix/>
          </a:blip>
          <a:srcRect/>
          <a:stretch/>
        </p:blipFill>
        <p:spPr>
          <a:xfrm>
            <a:off x="7561404" y="3456939"/>
            <a:ext cx="4057650" cy="2288078"/>
          </a:xfrm>
          <a:prstGeom prst="rect">
            <a:avLst/>
          </a:prstGeom>
          <a:noFill/>
          <a:ln>
            <a:noFill/>
          </a:ln>
        </p:spPr>
      </p:pic>
      <p:pic>
        <p:nvPicPr>
          <p:cNvPr id="2" name="Picture 1">
            <a:extLst>
              <a:ext uri="{FF2B5EF4-FFF2-40B4-BE49-F238E27FC236}">
                <a16:creationId xmlns:a16="http://schemas.microsoft.com/office/drawing/2014/main" id="{D7503413-0C54-98DB-FB8D-D95B93BA27D4}"/>
              </a:ext>
            </a:extLst>
          </p:cNvPr>
          <p:cNvPicPr>
            <a:picLocks noChangeAspect="1"/>
          </p:cNvPicPr>
          <p:nvPr/>
        </p:nvPicPr>
        <p:blipFill>
          <a:blip r:embed="rId6"/>
          <a:stretch>
            <a:fillRect/>
          </a:stretch>
        </p:blipFill>
        <p:spPr>
          <a:xfrm>
            <a:off x="8493550" y="-952663"/>
            <a:ext cx="4462272" cy="44622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17"/>
          <p:cNvPicPr preferRelativeResize="0"/>
          <p:nvPr/>
        </p:nvPicPr>
        <p:blipFill rotWithShape="1">
          <a:blip r:embed="rId3">
            <a:alphaModFix/>
          </a:blip>
          <a:srcRect/>
          <a:stretch/>
        </p:blipFill>
        <p:spPr>
          <a:xfrm>
            <a:off x="-90615" y="-136124"/>
            <a:ext cx="12373232" cy="6982466"/>
          </a:xfrm>
          <a:prstGeom prst="rect">
            <a:avLst/>
          </a:prstGeom>
          <a:noFill/>
          <a:ln>
            <a:noFill/>
          </a:ln>
        </p:spPr>
      </p:pic>
      <p:pic>
        <p:nvPicPr>
          <p:cNvPr id="535" name="Google Shape;535;p17"/>
          <p:cNvPicPr preferRelativeResize="0"/>
          <p:nvPr/>
        </p:nvPicPr>
        <p:blipFill rotWithShape="1">
          <a:blip r:embed="rId4">
            <a:alphaModFix/>
          </a:blip>
          <a:srcRect/>
          <a:stretch/>
        </p:blipFill>
        <p:spPr>
          <a:xfrm>
            <a:off x="577048" y="5588494"/>
            <a:ext cx="2840855" cy="785225"/>
          </a:xfrm>
          <a:prstGeom prst="rect">
            <a:avLst/>
          </a:prstGeom>
          <a:noFill/>
          <a:ln>
            <a:noFill/>
          </a:ln>
        </p:spPr>
      </p:pic>
      <p:pic>
        <p:nvPicPr>
          <p:cNvPr id="539" name="Google Shape;539;p17"/>
          <p:cNvPicPr preferRelativeResize="0"/>
          <p:nvPr/>
        </p:nvPicPr>
        <p:blipFill rotWithShape="1">
          <a:blip r:embed="rId5">
            <a:alphaModFix/>
          </a:blip>
          <a:srcRect/>
          <a:stretch/>
        </p:blipFill>
        <p:spPr>
          <a:xfrm>
            <a:off x="3627120" y="5008428"/>
            <a:ext cx="8564880" cy="175164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918</Words>
  <Application>Microsoft Office PowerPoint</Application>
  <PresentationFormat>Widescreen</PresentationFormat>
  <Paragraphs>135</Paragraphs>
  <Slides>16</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Calibri</vt:lpstr>
      <vt:lpstr>Helvetica Neue</vt:lpstr>
      <vt:lpstr>Arial</vt:lpstr>
      <vt:lpstr>Office Theme</vt:lpstr>
      <vt:lpstr>Office Theme</vt:lpstr>
      <vt:lpstr>PowerPoint Presentation</vt:lpstr>
      <vt:lpstr>A new era in space exploration</vt:lpstr>
      <vt:lpstr>What space biology mystery will you solve? </vt:lpstr>
      <vt:lpstr>The grand prize:  YOUR experiment on the International Space Station (ISS)!</vt:lpstr>
      <vt:lpstr>PowerPoint Presentation</vt:lpstr>
      <vt:lpstr>YOU can be the next space biology pioneer</vt:lpstr>
      <vt:lpstr>Applying is easy</vt:lpstr>
      <vt:lpstr>Applying is easy</vt:lpstr>
      <vt:lpstr>Past winners’ hypotheses</vt:lpstr>
      <vt:lpstr>Applying is easy</vt:lpstr>
      <vt:lpstr>The Genes in Space toolkit</vt:lpstr>
      <vt:lpstr>Applying is easy</vt:lpstr>
      <vt:lpstr>Genes in Space 2023</vt:lpstr>
      <vt:lpstr>Contest timeline</vt:lpstr>
      <vt:lpstr>More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Martin</dc:creator>
  <cp:lastModifiedBy>Katy Martin</cp:lastModifiedBy>
  <cp:revision>1</cp:revision>
  <dcterms:created xsi:type="dcterms:W3CDTF">2020-11-10T16:26:28Z</dcterms:created>
  <dcterms:modified xsi:type="dcterms:W3CDTF">2022-12-09T19:52:23Z</dcterms:modified>
</cp:coreProperties>
</file>